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3"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Humanst521 BT" panose="020B0602020204020204" pitchFamily="34" charset="0"/>
      <p:regular r:id="rId13"/>
    </p:embeddedFont>
    <p:embeddedFont>
      <p:font typeface="Tahoma Bold" panose="020B0604020202020204" charset="0"/>
      <p:regular r:id="rId14"/>
    </p:embeddedFont>
    <p:embeddedFont>
      <p:font typeface="Trebuchet MS" panose="020B0603020202020204" pitchFamily="34" charset="0"/>
      <p:regular r:id="rId15"/>
      <p:bold r:id="rId16"/>
      <p:italic r:id="rId17"/>
      <p:boldItalic r:id="rId18"/>
    </p:embeddedFont>
    <p:embeddedFont>
      <p:font typeface="Trebuchet MS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documentos.uis.edu.co/wp-content/uploads/2025/02/manual-de-atencion-al-ciudadano.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svg"/><Relationship Id="rId12"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51.svg"/><Relationship Id="rId26" Type="http://schemas.openxmlformats.org/officeDocument/2006/relationships/image" Target="../media/image57.svg"/><Relationship Id="rId39" Type="http://schemas.openxmlformats.org/officeDocument/2006/relationships/hyperlink" Target="https://uis.edu.co/uis-transparencia-es/" TargetMode="External"/><Relationship Id="rId21" Type="http://schemas.openxmlformats.org/officeDocument/2006/relationships/hyperlink" Target="https://uis.edu.co/uis-directorios-es/" TargetMode="External"/><Relationship Id="rId34" Type="http://schemas.openxmlformats.org/officeDocument/2006/relationships/image" Target="../media/image60.jpeg"/><Relationship Id="rId42" Type="http://schemas.openxmlformats.org/officeDocument/2006/relationships/image" Target="../media/image64.jpeg"/><Relationship Id="rId7"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hyperlink" Target="https://uis.edu.co/sedes-campus/" TargetMode="External"/><Relationship Id="rId29" Type="http://schemas.openxmlformats.org/officeDocument/2006/relationships/hyperlink" Target="https://uis.edu.co/uis-transparencia-localizacion-fisica-es/" TargetMode="Externa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55.png"/><Relationship Id="rId32" Type="http://schemas.openxmlformats.org/officeDocument/2006/relationships/hyperlink" Target="mailto:atencionalciudadano@uis.edu.co" TargetMode="External"/><Relationship Id="rId37" Type="http://schemas.openxmlformats.org/officeDocument/2006/relationships/hyperlink" Target="https://uis.edu.co/participa/" TargetMode="External"/><Relationship Id="rId40" Type="http://schemas.openxmlformats.org/officeDocument/2006/relationships/image" Target="../media/image63.jpeg"/><Relationship Id="rId45" Type="http://schemas.openxmlformats.org/officeDocument/2006/relationships/hyperlink" Target="mailto:ventanilla.virtual@uis.edu.co" TargetMode="External"/><Relationship Id="rId5" Type="http://schemas.openxmlformats.org/officeDocument/2006/relationships/image" Target="../media/image39.png"/><Relationship Id="rId15" Type="http://schemas.openxmlformats.org/officeDocument/2006/relationships/image" Target="../media/image49.svg"/><Relationship Id="rId23" Type="http://schemas.openxmlformats.org/officeDocument/2006/relationships/hyperlink" Target="https://www.uis.edu.co/sipqrsPublico/home.seam" TargetMode="External"/><Relationship Id="rId28" Type="http://schemas.openxmlformats.org/officeDocument/2006/relationships/image" Target="../media/image58.png"/><Relationship Id="rId36" Type="http://schemas.openxmlformats.org/officeDocument/2006/relationships/image" Target="../media/image61.jpeg"/><Relationship Id="rId10" Type="http://schemas.openxmlformats.org/officeDocument/2006/relationships/image" Target="../media/image44.png"/><Relationship Id="rId19" Type="http://schemas.openxmlformats.org/officeDocument/2006/relationships/image" Target="../media/image52.png"/><Relationship Id="rId31" Type="http://schemas.openxmlformats.org/officeDocument/2006/relationships/hyperlink" Target="https://uis.edu.co/directorio/" TargetMode="External"/><Relationship Id="rId44" Type="http://schemas.openxmlformats.org/officeDocument/2006/relationships/image" Target="../media/image65.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4.png"/><Relationship Id="rId27" Type="http://schemas.openxmlformats.org/officeDocument/2006/relationships/hyperlink" Target="https://uis.edu.co/uis-ventanilla-unica-es/" TargetMode="External"/><Relationship Id="rId30" Type="http://schemas.openxmlformats.org/officeDocument/2006/relationships/image" Target="../media/image59.png"/><Relationship Id="rId35" Type="http://schemas.openxmlformats.org/officeDocument/2006/relationships/hyperlink" Target="https://uis.edu.co/atencion/" TargetMode="External"/><Relationship Id="rId43" Type="http://schemas.openxmlformats.org/officeDocument/2006/relationships/image" Target="../media/image16.png"/><Relationship Id="rId8" Type="http://schemas.openxmlformats.org/officeDocument/2006/relationships/image" Target="../media/image42.png"/><Relationship Id="rId3" Type="http://schemas.openxmlformats.org/officeDocument/2006/relationships/image" Target="../media/image37.png"/><Relationship Id="rId12" Type="http://schemas.openxmlformats.org/officeDocument/2006/relationships/image" Target="../media/image46.png"/><Relationship Id="rId17" Type="http://schemas.openxmlformats.org/officeDocument/2006/relationships/image" Target="../media/image50.png"/><Relationship Id="rId25" Type="http://schemas.openxmlformats.org/officeDocument/2006/relationships/image" Target="../media/image56.png"/><Relationship Id="rId33" Type="http://schemas.openxmlformats.org/officeDocument/2006/relationships/hyperlink" Target="https://documentos.uis.edu.co/wp-content/uploads/2025/02/manual-de-atencion-al-ciudadano.pdf" TargetMode="External"/><Relationship Id="rId38" Type="http://schemas.openxmlformats.org/officeDocument/2006/relationships/image" Target="../media/image62.jpeg"/><Relationship Id="rId20" Type="http://schemas.openxmlformats.org/officeDocument/2006/relationships/image" Target="../media/image53.svg"/><Relationship Id="rId41" Type="http://schemas.openxmlformats.org/officeDocument/2006/relationships/hyperlink" Target="https://uis.edu.co/peticiones-quejas-reclamos-sugerencias-o-denuncias-pqrs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grpSp>
        <p:nvGrpSpPr>
          <p:cNvPr id="4" name="Group 4"/>
          <p:cNvGrpSpPr/>
          <p:nvPr/>
        </p:nvGrpSpPr>
        <p:grpSpPr>
          <a:xfrm>
            <a:off x="571500" y="0"/>
            <a:ext cx="17145000" cy="10287000"/>
            <a:chOff x="0" y="0"/>
            <a:chExt cx="16256000" cy="9753600"/>
          </a:xfrm>
        </p:grpSpPr>
        <p:sp>
          <p:nvSpPr>
            <p:cNvPr id="5" name="Freeform 5"/>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grpSp>
        <p:nvGrpSpPr>
          <p:cNvPr id="6" name="Group 6"/>
          <p:cNvGrpSpPr/>
          <p:nvPr/>
        </p:nvGrpSpPr>
        <p:grpSpPr>
          <a:xfrm>
            <a:off x="16755750" y="9357741"/>
            <a:ext cx="109112" cy="321469"/>
            <a:chOff x="0" y="0"/>
            <a:chExt cx="103454" cy="304800"/>
          </a:xfrm>
        </p:grpSpPr>
        <p:sp>
          <p:nvSpPr>
            <p:cNvPr id="7" name="Freeform 7"/>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3"/>
              <a:stretch>
                <a:fillRect t="-912" r="49" b="-908"/>
              </a:stretch>
            </a:blipFill>
          </p:spPr>
        </p:sp>
      </p:grpSp>
      <p:grpSp>
        <p:nvGrpSpPr>
          <p:cNvPr id="8" name="Group 8"/>
          <p:cNvGrpSpPr/>
          <p:nvPr/>
        </p:nvGrpSpPr>
        <p:grpSpPr>
          <a:xfrm>
            <a:off x="16440711" y="9357741"/>
            <a:ext cx="109112" cy="321469"/>
            <a:chOff x="0" y="0"/>
            <a:chExt cx="103454" cy="304800"/>
          </a:xfrm>
        </p:grpSpPr>
        <p:sp>
          <p:nvSpPr>
            <p:cNvPr id="9" name="Freeform 9"/>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3"/>
              <a:stretch>
                <a:fillRect t="-912" r="49" b="-908"/>
              </a:stretch>
            </a:blipFill>
          </p:spPr>
        </p:sp>
      </p:grpSp>
      <p:grpSp>
        <p:nvGrpSpPr>
          <p:cNvPr id="10" name="Group 10"/>
          <p:cNvGrpSpPr/>
          <p:nvPr/>
        </p:nvGrpSpPr>
        <p:grpSpPr>
          <a:xfrm>
            <a:off x="15896464" y="9357741"/>
            <a:ext cx="109112" cy="321469"/>
            <a:chOff x="0" y="0"/>
            <a:chExt cx="103454" cy="304800"/>
          </a:xfrm>
        </p:grpSpPr>
        <p:sp>
          <p:nvSpPr>
            <p:cNvPr id="11" name="Freeform 11"/>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4"/>
              <a:stretch>
                <a:fillRect l="-2171" r="-2122"/>
              </a:stretch>
            </a:blipFill>
          </p:spPr>
        </p:sp>
      </p:grpSp>
      <p:grpSp>
        <p:nvGrpSpPr>
          <p:cNvPr id="12" name="Group 12"/>
          <p:cNvGrpSpPr/>
          <p:nvPr/>
        </p:nvGrpSpPr>
        <p:grpSpPr>
          <a:xfrm>
            <a:off x="15590426" y="9357741"/>
            <a:ext cx="109112" cy="321469"/>
            <a:chOff x="0" y="0"/>
            <a:chExt cx="103454" cy="304800"/>
          </a:xfrm>
        </p:grpSpPr>
        <p:sp>
          <p:nvSpPr>
            <p:cNvPr id="13" name="Freeform 13"/>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3"/>
              <a:stretch>
                <a:fillRect t="-912" r="49" b="-908"/>
              </a:stretch>
            </a:blipFill>
          </p:spPr>
        </p:sp>
      </p:grpSp>
      <p:grpSp>
        <p:nvGrpSpPr>
          <p:cNvPr id="14" name="Group 14"/>
          <p:cNvGrpSpPr/>
          <p:nvPr/>
        </p:nvGrpSpPr>
        <p:grpSpPr>
          <a:xfrm>
            <a:off x="14683884" y="9357741"/>
            <a:ext cx="109112" cy="321469"/>
            <a:chOff x="0" y="0"/>
            <a:chExt cx="103454" cy="304800"/>
          </a:xfrm>
        </p:grpSpPr>
        <p:sp>
          <p:nvSpPr>
            <p:cNvPr id="15" name="Freeform 15"/>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3"/>
              <a:stretch>
                <a:fillRect t="-912" r="49" b="-908"/>
              </a:stretch>
            </a:blipFill>
          </p:spPr>
        </p:sp>
      </p:grpSp>
      <p:grpSp>
        <p:nvGrpSpPr>
          <p:cNvPr id="16" name="Group 16"/>
          <p:cNvGrpSpPr/>
          <p:nvPr/>
        </p:nvGrpSpPr>
        <p:grpSpPr>
          <a:xfrm>
            <a:off x="13745209" y="9357741"/>
            <a:ext cx="109112" cy="321469"/>
            <a:chOff x="0" y="0"/>
            <a:chExt cx="103454" cy="304800"/>
          </a:xfrm>
        </p:grpSpPr>
        <p:sp>
          <p:nvSpPr>
            <p:cNvPr id="17" name="Freeform 17"/>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3"/>
              <a:stretch>
                <a:fillRect t="-912" r="49" b="-908"/>
              </a:stretch>
            </a:blipFill>
          </p:spPr>
        </p:sp>
      </p:grpSp>
      <p:grpSp>
        <p:nvGrpSpPr>
          <p:cNvPr id="18" name="Group 18"/>
          <p:cNvGrpSpPr/>
          <p:nvPr/>
        </p:nvGrpSpPr>
        <p:grpSpPr>
          <a:xfrm>
            <a:off x="13442694" y="9357741"/>
            <a:ext cx="109112" cy="321469"/>
            <a:chOff x="0" y="0"/>
            <a:chExt cx="103454" cy="304800"/>
          </a:xfrm>
        </p:grpSpPr>
        <p:sp>
          <p:nvSpPr>
            <p:cNvPr id="19" name="Freeform 19"/>
            <p:cNvSpPr/>
            <p:nvPr/>
          </p:nvSpPr>
          <p:spPr>
            <a:xfrm>
              <a:off x="0" y="0"/>
              <a:ext cx="103505" cy="304800"/>
            </a:xfrm>
            <a:custGeom>
              <a:avLst/>
              <a:gdLst/>
              <a:ahLst/>
              <a:cxnLst/>
              <a:rect l="l" t="t" r="r" b="b"/>
              <a:pathLst>
                <a:path w="103505" h="304800">
                  <a:moveTo>
                    <a:pt x="0" y="0"/>
                  </a:moveTo>
                  <a:lnTo>
                    <a:pt x="103505" y="0"/>
                  </a:lnTo>
                  <a:lnTo>
                    <a:pt x="103505" y="304800"/>
                  </a:lnTo>
                  <a:lnTo>
                    <a:pt x="0" y="304800"/>
                  </a:lnTo>
                  <a:lnTo>
                    <a:pt x="0" y="0"/>
                  </a:lnTo>
                  <a:close/>
                </a:path>
              </a:pathLst>
            </a:custGeom>
            <a:blipFill>
              <a:blip r:embed="rId3"/>
              <a:stretch>
                <a:fillRect t="-912" r="49" b="-908"/>
              </a:stretch>
            </a:blipFill>
          </p:spPr>
        </p:sp>
      </p:grpSp>
      <p:grpSp>
        <p:nvGrpSpPr>
          <p:cNvPr id="20" name="Group 20"/>
          <p:cNvGrpSpPr/>
          <p:nvPr/>
        </p:nvGrpSpPr>
        <p:grpSpPr>
          <a:xfrm>
            <a:off x="12964669" y="9357741"/>
            <a:ext cx="186264" cy="321469"/>
            <a:chOff x="0" y="0"/>
            <a:chExt cx="176606" cy="304800"/>
          </a:xfrm>
        </p:grpSpPr>
        <p:sp>
          <p:nvSpPr>
            <p:cNvPr id="21" name="Freeform 21"/>
            <p:cNvSpPr/>
            <p:nvPr/>
          </p:nvSpPr>
          <p:spPr>
            <a:xfrm>
              <a:off x="0" y="0"/>
              <a:ext cx="176657" cy="304800"/>
            </a:xfrm>
            <a:custGeom>
              <a:avLst/>
              <a:gdLst/>
              <a:ahLst/>
              <a:cxnLst/>
              <a:rect l="l" t="t" r="r" b="b"/>
              <a:pathLst>
                <a:path w="176657" h="304800">
                  <a:moveTo>
                    <a:pt x="0" y="0"/>
                  </a:moveTo>
                  <a:lnTo>
                    <a:pt x="176657" y="0"/>
                  </a:lnTo>
                  <a:lnTo>
                    <a:pt x="176657" y="304800"/>
                  </a:lnTo>
                  <a:lnTo>
                    <a:pt x="0" y="304800"/>
                  </a:lnTo>
                  <a:lnTo>
                    <a:pt x="0" y="0"/>
                  </a:lnTo>
                  <a:close/>
                </a:path>
              </a:pathLst>
            </a:custGeom>
            <a:blipFill>
              <a:blip r:embed="rId5"/>
              <a:stretch>
                <a:fillRect l="-337" r="-309"/>
              </a:stretch>
            </a:blipFill>
          </p:spPr>
        </p:sp>
      </p:grpSp>
      <p:grpSp>
        <p:nvGrpSpPr>
          <p:cNvPr id="22" name="Group 22"/>
          <p:cNvGrpSpPr/>
          <p:nvPr/>
        </p:nvGrpSpPr>
        <p:grpSpPr>
          <a:xfrm>
            <a:off x="12036603" y="9357741"/>
            <a:ext cx="109835" cy="321469"/>
            <a:chOff x="0" y="0"/>
            <a:chExt cx="104140" cy="304800"/>
          </a:xfrm>
        </p:grpSpPr>
        <p:sp>
          <p:nvSpPr>
            <p:cNvPr id="23" name="Freeform 23"/>
            <p:cNvSpPr/>
            <p:nvPr/>
          </p:nvSpPr>
          <p:spPr>
            <a:xfrm>
              <a:off x="0" y="0"/>
              <a:ext cx="103505" cy="304800"/>
            </a:xfrm>
            <a:custGeom>
              <a:avLst/>
              <a:gdLst/>
              <a:ahLst/>
              <a:cxnLst/>
              <a:rect l="l" t="t" r="r" b="b"/>
              <a:pathLst>
                <a:path w="103505" h="304800">
                  <a:moveTo>
                    <a:pt x="51689" y="0"/>
                  </a:moveTo>
                  <a:lnTo>
                    <a:pt x="17272" y="52451"/>
                  </a:lnTo>
                  <a:lnTo>
                    <a:pt x="0" y="117602"/>
                  </a:lnTo>
                  <a:lnTo>
                    <a:pt x="0" y="187071"/>
                  </a:lnTo>
                  <a:lnTo>
                    <a:pt x="17272" y="252349"/>
                  </a:lnTo>
                  <a:lnTo>
                    <a:pt x="51689" y="304800"/>
                  </a:lnTo>
                  <a:lnTo>
                    <a:pt x="86233" y="252349"/>
                  </a:lnTo>
                  <a:lnTo>
                    <a:pt x="103505" y="187071"/>
                  </a:lnTo>
                  <a:lnTo>
                    <a:pt x="103505" y="117602"/>
                  </a:lnTo>
                  <a:lnTo>
                    <a:pt x="86233" y="52451"/>
                  </a:lnTo>
                  <a:lnTo>
                    <a:pt x="51689" y="0"/>
                  </a:lnTo>
                  <a:close/>
                </a:path>
              </a:pathLst>
            </a:custGeom>
            <a:solidFill>
              <a:srgbClr val="FFFF00"/>
            </a:solidFill>
          </p:spPr>
        </p:sp>
      </p:grpSp>
      <p:sp>
        <p:nvSpPr>
          <p:cNvPr id="24" name="TextBox 24"/>
          <p:cNvSpPr txBox="1"/>
          <p:nvPr/>
        </p:nvSpPr>
        <p:spPr>
          <a:xfrm>
            <a:off x="8661797" y="1825192"/>
            <a:ext cx="8353727" cy="5601533"/>
          </a:xfrm>
          <a:prstGeom prst="rect">
            <a:avLst/>
          </a:prstGeom>
        </p:spPr>
        <p:txBody>
          <a:bodyPr lIns="0" tIns="0" rIns="0" bIns="0" rtlCol="0" anchor="t">
            <a:spAutoFit/>
          </a:bodyPr>
          <a:lstStyle/>
          <a:p>
            <a:pPr algn="just"/>
            <a:r>
              <a:rPr lang="es-ES" sz="2800" dirty="0">
                <a:latin typeface="Humanst521 BT" panose="020B0602020204020204" pitchFamily="34" charset="0"/>
              </a:rPr>
              <a:t>En cumplimiento de lo establecido en el numeral 5 del artículo 7 de la Ley 1437 de 2011 y en concordancia con la Política de Servicio al Ciudadano de la Universidad Industrial de Santander, adoptada mediante la Resolución 1743 de 2024, la Universidad Industrial de Santander reafirma su compromiso de brindar a la ciudadanía un servicio basado en los principios de respeto, igualdad, transparencia, diligencia, eficacia y trato digno.</a:t>
            </a:r>
          </a:p>
          <a:p>
            <a:pPr algn="just"/>
            <a:endParaRPr lang="es-ES" sz="2800" dirty="0">
              <a:latin typeface="Humanst521 BT" panose="020B0602020204020204" pitchFamily="34" charset="0"/>
            </a:endParaRPr>
          </a:p>
          <a:p>
            <a:pPr algn="just"/>
            <a:r>
              <a:rPr lang="es-ES" sz="2800" dirty="0">
                <a:latin typeface="Humanst521 BT" panose="020B0602020204020204" pitchFamily="34" charset="0"/>
              </a:rPr>
              <a:t>A través de estos principios, la Institución busca fortalecer la relación con los ciudadanos, garantizando una atención oportuna, clara y accesible mediante los diferentes canales de atención institucional.</a:t>
            </a:r>
          </a:p>
        </p:txBody>
      </p:sp>
      <p:sp>
        <p:nvSpPr>
          <p:cNvPr id="26" name="TextBox 26"/>
          <p:cNvSpPr txBox="1"/>
          <p:nvPr/>
        </p:nvSpPr>
        <p:spPr>
          <a:xfrm>
            <a:off x="9492258" y="8769731"/>
            <a:ext cx="7592918" cy="424462"/>
          </a:xfrm>
          <a:prstGeom prst="rect">
            <a:avLst/>
          </a:prstGeom>
        </p:spPr>
        <p:txBody>
          <a:bodyPr lIns="0" tIns="0" rIns="0" bIns="0" rtlCol="0" anchor="t">
            <a:spAutoFit/>
          </a:bodyPr>
          <a:lstStyle/>
          <a:p>
            <a:pPr algn="l">
              <a:lnSpc>
                <a:spcPts val="3037"/>
              </a:lnSpc>
            </a:pPr>
            <a:r>
              <a:rPr lang="en-US" sz="2531" b="1" spc="-98">
                <a:solidFill>
                  <a:srgbClr val="000000"/>
                </a:solidFill>
                <a:latin typeface="Trebuchet MS Bold"/>
                <a:ea typeface="Trebuchet MS Bold"/>
                <a:cs typeface="Trebuchet MS Bold"/>
                <a:sym typeface="Trebuchet MS Bold"/>
              </a:rPr>
              <a:t>Nota: </a:t>
            </a:r>
            <a:r>
              <a:rPr lang="en-US" sz="2531" spc="-98">
                <a:solidFill>
                  <a:srgbClr val="000000"/>
                </a:solidFill>
                <a:latin typeface="Trebuchet MS"/>
                <a:ea typeface="Trebuchet MS"/>
                <a:cs typeface="Trebuchet MS"/>
                <a:sym typeface="Trebuchet MS"/>
              </a:rPr>
              <a:t>la información de este documento es adaptada del</a:t>
            </a:r>
          </a:p>
        </p:txBody>
      </p:sp>
      <p:sp>
        <p:nvSpPr>
          <p:cNvPr id="27" name="Freeform 27"/>
          <p:cNvSpPr/>
          <p:nvPr/>
        </p:nvSpPr>
        <p:spPr>
          <a:xfrm>
            <a:off x="1139428" y="514350"/>
            <a:ext cx="6954441" cy="9627092"/>
          </a:xfrm>
          <a:custGeom>
            <a:avLst/>
            <a:gdLst/>
            <a:ahLst/>
            <a:cxnLst/>
            <a:rect l="l" t="t" r="r" b="b"/>
            <a:pathLst>
              <a:path w="6954441" h="9627092">
                <a:moveTo>
                  <a:pt x="0" y="0"/>
                </a:moveTo>
                <a:lnTo>
                  <a:pt x="6954441" y="0"/>
                </a:lnTo>
                <a:lnTo>
                  <a:pt x="6954441" y="9627092"/>
                </a:lnTo>
                <a:lnTo>
                  <a:pt x="0" y="9627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8" name="Group 28"/>
          <p:cNvGrpSpPr/>
          <p:nvPr/>
        </p:nvGrpSpPr>
        <p:grpSpPr>
          <a:xfrm>
            <a:off x="1580912" y="505777"/>
            <a:ext cx="6521529" cy="9239722"/>
            <a:chOff x="0" y="0"/>
            <a:chExt cx="6183376" cy="8760625"/>
          </a:xfrm>
        </p:grpSpPr>
        <p:sp>
          <p:nvSpPr>
            <p:cNvPr id="29" name="Freeform 29"/>
            <p:cNvSpPr/>
            <p:nvPr/>
          </p:nvSpPr>
          <p:spPr>
            <a:xfrm>
              <a:off x="0" y="0"/>
              <a:ext cx="6183376" cy="8760587"/>
            </a:xfrm>
            <a:custGeom>
              <a:avLst/>
              <a:gdLst/>
              <a:ahLst/>
              <a:cxnLst/>
              <a:rect l="l" t="t" r="r" b="b"/>
              <a:pathLst>
                <a:path w="6183376" h="8760587">
                  <a:moveTo>
                    <a:pt x="8128" y="0"/>
                  </a:moveTo>
                  <a:lnTo>
                    <a:pt x="6175248" y="0"/>
                  </a:lnTo>
                  <a:cubicBezTo>
                    <a:pt x="6179693" y="0"/>
                    <a:pt x="6183376" y="3683"/>
                    <a:pt x="6183376" y="8128"/>
                  </a:cubicBezTo>
                  <a:lnTo>
                    <a:pt x="6183376" y="8752459"/>
                  </a:lnTo>
                  <a:cubicBezTo>
                    <a:pt x="6183376" y="8756903"/>
                    <a:pt x="6179693" y="8760587"/>
                    <a:pt x="6175248" y="8760587"/>
                  </a:cubicBezTo>
                  <a:lnTo>
                    <a:pt x="8128" y="8760587"/>
                  </a:lnTo>
                  <a:cubicBezTo>
                    <a:pt x="3683" y="8760587"/>
                    <a:pt x="0" y="8756903"/>
                    <a:pt x="0" y="8752459"/>
                  </a:cubicBezTo>
                  <a:lnTo>
                    <a:pt x="0" y="8128"/>
                  </a:lnTo>
                  <a:cubicBezTo>
                    <a:pt x="0" y="3683"/>
                    <a:pt x="3683" y="0"/>
                    <a:pt x="8128" y="0"/>
                  </a:cubicBezTo>
                  <a:moveTo>
                    <a:pt x="8128" y="16256"/>
                  </a:moveTo>
                  <a:lnTo>
                    <a:pt x="8128" y="8128"/>
                  </a:lnTo>
                  <a:lnTo>
                    <a:pt x="16256" y="8128"/>
                  </a:lnTo>
                  <a:lnTo>
                    <a:pt x="16256" y="8752459"/>
                  </a:lnTo>
                  <a:lnTo>
                    <a:pt x="8128" y="8752459"/>
                  </a:lnTo>
                  <a:lnTo>
                    <a:pt x="8128" y="8744331"/>
                  </a:lnTo>
                  <a:lnTo>
                    <a:pt x="6175248" y="8744331"/>
                  </a:lnTo>
                  <a:lnTo>
                    <a:pt x="6175248" y="8752459"/>
                  </a:lnTo>
                  <a:lnTo>
                    <a:pt x="6167120" y="8752459"/>
                  </a:lnTo>
                  <a:lnTo>
                    <a:pt x="6167120" y="8128"/>
                  </a:lnTo>
                  <a:lnTo>
                    <a:pt x="6175248" y="8128"/>
                  </a:lnTo>
                  <a:lnTo>
                    <a:pt x="6175248" y="16256"/>
                  </a:lnTo>
                  <a:lnTo>
                    <a:pt x="8128" y="16256"/>
                  </a:lnTo>
                  <a:close/>
                </a:path>
              </a:pathLst>
            </a:custGeom>
            <a:solidFill>
              <a:srgbClr val="A6A6A6"/>
            </a:solidFill>
          </p:spPr>
        </p:sp>
        <p:sp>
          <p:nvSpPr>
            <p:cNvPr id="30" name="TextBox 30"/>
            <p:cNvSpPr txBox="1"/>
            <p:nvPr/>
          </p:nvSpPr>
          <p:spPr>
            <a:xfrm>
              <a:off x="0" y="0"/>
              <a:ext cx="6183376" cy="8760625"/>
            </a:xfrm>
            <a:prstGeom prst="rect">
              <a:avLst/>
            </a:prstGeom>
          </p:spPr>
          <p:txBody>
            <a:bodyPr lIns="50800" tIns="50800" rIns="50800" bIns="50800" rtlCol="0" anchor="t"/>
            <a:lstStyle/>
            <a:p>
              <a:pPr algn="l">
                <a:lnSpc>
                  <a:spcPts val="6075"/>
                </a:lnSpc>
              </a:pPr>
              <a:endParaRPr/>
            </a:p>
            <a:p>
              <a:pPr algn="l">
                <a:lnSpc>
                  <a:spcPts val="6075"/>
                </a:lnSpc>
              </a:pPr>
              <a:endParaRPr/>
            </a:p>
            <a:p>
              <a:pPr algn="l">
                <a:lnSpc>
                  <a:spcPts val="6075"/>
                </a:lnSpc>
              </a:pPr>
              <a:r>
                <a:rPr lang="en-US" sz="5062" b="1" spc="-393">
                  <a:solidFill>
                    <a:srgbClr val="7E7E7E"/>
                  </a:solidFill>
                  <a:latin typeface="Tahoma Bold"/>
                  <a:ea typeface="Tahoma Bold"/>
                  <a:cs typeface="Tahoma Bold"/>
                  <a:sym typeface="Tahoma Bold"/>
                </a:rPr>
                <a:t>Carta de trato digno UIS</a:t>
              </a:r>
            </a:p>
          </p:txBody>
        </p:sp>
      </p:grpSp>
      <p:grpSp>
        <p:nvGrpSpPr>
          <p:cNvPr id="31" name="Group 31"/>
          <p:cNvGrpSpPr/>
          <p:nvPr/>
        </p:nvGrpSpPr>
        <p:grpSpPr>
          <a:xfrm>
            <a:off x="1760934" y="4423410"/>
            <a:ext cx="6234351" cy="2565321"/>
            <a:chOff x="0" y="0"/>
            <a:chExt cx="5911088" cy="2432304"/>
          </a:xfrm>
        </p:grpSpPr>
        <p:sp>
          <p:nvSpPr>
            <p:cNvPr id="32" name="Freeform 32"/>
            <p:cNvSpPr/>
            <p:nvPr/>
          </p:nvSpPr>
          <p:spPr>
            <a:xfrm>
              <a:off x="0" y="0"/>
              <a:ext cx="5911088" cy="2432304"/>
            </a:xfrm>
            <a:custGeom>
              <a:avLst/>
              <a:gdLst/>
              <a:ahLst/>
              <a:cxnLst/>
              <a:rect l="l" t="t" r="r" b="b"/>
              <a:pathLst>
                <a:path w="5911088" h="2432304">
                  <a:moveTo>
                    <a:pt x="0" y="0"/>
                  </a:moveTo>
                  <a:lnTo>
                    <a:pt x="5911088" y="0"/>
                  </a:lnTo>
                  <a:lnTo>
                    <a:pt x="5911088" y="2432304"/>
                  </a:lnTo>
                  <a:lnTo>
                    <a:pt x="0" y="2432304"/>
                  </a:lnTo>
                  <a:lnTo>
                    <a:pt x="0" y="0"/>
                  </a:lnTo>
                  <a:close/>
                </a:path>
              </a:pathLst>
            </a:custGeom>
            <a:blipFill>
              <a:blip r:embed="rId8"/>
              <a:stretch>
                <a:fillRect t="-5323" b="-5323"/>
              </a:stretch>
            </a:blipFill>
          </p:spPr>
        </p:sp>
      </p:grpSp>
      <p:grpSp>
        <p:nvGrpSpPr>
          <p:cNvPr id="33" name="Group 33"/>
          <p:cNvGrpSpPr/>
          <p:nvPr/>
        </p:nvGrpSpPr>
        <p:grpSpPr>
          <a:xfrm>
            <a:off x="11951494" y="9271159"/>
            <a:ext cx="5221188" cy="426844"/>
            <a:chOff x="0" y="0"/>
            <a:chExt cx="4950460" cy="404711"/>
          </a:xfrm>
        </p:grpSpPr>
        <p:sp>
          <p:nvSpPr>
            <p:cNvPr id="34" name="Freeform 34"/>
            <p:cNvSpPr/>
            <p:nvPr/>
          </p:nvSpPr>
          <p:spPr>
            <a:xfrm>
              <a:off x="0" y="0"/>
              <a:ext cx="4949952" cy="404368"/>
            </a:xfrm>
            <a:custGeom>
              <a:avLst/>
              <a:gdLst/>
              <a:ahLst/>
              <a:cxnLst/>
              <a:rect l="l" t="t" r="r" b="b"/>
              <a:pathLst>
                <a:path w="4949952" h="404368">
                  <a:moveTo>
                    <a:pt x="4949952" y="0"/>
                  </a:moveTo>
                  <a:lnTo>
                    <a:pt x="0" y="0"/>
                  </a:lnTo>
                  <a:lnTo>
                    <a:pt x="0" y="404368"/>
                  </a:lnTo>
                  <a:lnTo>
                    <a:pt x="4949952" y="404368"/>
                  </a:lnTo>
                  <a:lnTo>
                    <a:pt x="4949952" y="0"/>
                  </a:lnTo>
                  <a:close/>
                </a:path>
              </a:pathLst>
            </a:custGeom>
            <a:solidFill>
              <a:srgbClr val="D9D9D9"/>
            </a:solidFill>
          </p:spPr>
        </p:sp>
      </p:grpSp>
      <p:grpSp>
        <p:nvGrpSpPr>
          <p:cNvPr id="35" name="Group 35"/>
          <p:cNvGrpSpPr/>
          <p:nvPr/>
        </p:nvGrpSpPr>
        <p:grpSpPr>
          <a:xfrm>
            <a:off x="12089899" y="9636454"/>
            <a:ext cx="4947042" cy="21431"/>
            <a:chOff x="0" y="0"/>
            <a:chExt cx="4690529" cy="20320"/>
          </a:xfrm>
        </p:grpSpPr>
        <p:sp>
          <p:nvSpPr>
            <p:cNvPr id="36" name="Freeform 36"/>
            <p:cNvSpPr/>
            <p:nvPr/>
          </p:nvSpPr>
          <p:spPr>
            <a:xfrm>
              <a:off x="0" y="0"/>
              <a:ext cx="4689856" cy="20320"/>
            </a:xfrm>
            <a:custGeom>
              <a:avLst/>
              <a:gdLst/>
              <a:ahLst/>
              <a:cxnLst/>
              <a:rect l="l" t="t" r="r" b="b"/>
              <a:pathLst>
                <a:path w="4689856" h="20320">
                  <a:moveTo>
                    <a:pt x="4689856" y="0"/>
                  </a:moveTo>
                  <a:lnTo>
                    <a:pt x="0" y="0"/>
                  </a:lnTo>
                  <a:lnTo>
                    <a:pt x="0" y="20320"/>
                  </a:lnTo>
                  <a:lnTo>
                    <a:pt x="4689856" y="20320"/>
                  </a:lnTo>
                  <a:lnTo>
                    <a:pt x="4689856" y="0"/>
                  </a:lnTo>
                  <a:close/>
                </a:path>
              </a:pathLst>
            </a:custGeom>
            <a:solidFill>
              <a:srgbClr val="0462C1"/>
            </a:solidFill>
          </p:spPr>
        </p:sp>
      </p:grpSp>
      <p:sp>
        <p:nvSpPr>
          <p:cNvPr id="37" name="TextBox 37"/>
          <p:cNvSpPr txBox="1"/>
          <p:nvPr/>
        </p:nvSpPr>
        <p:spPr>
          <a:xfrm>
            <a:off x="12073290" y="9261538"/>
            <a:ext cx="4903296" cy="422667"/>
          </a:xfrm>
          <a:prstGeom prst="rect">
            <a:avLst/>
          </a:prstGeom>
        </p:spPr>
        <p:txBody>
          <a:bodyPr lIns="0" tIns="0" rIns="0" bIns="0" rtlCol="0" anchor="t">
            <a:spAutoFit/>
          </a:bodyPr>
          <a:lstStyle/>
          <a:p>
            <a:pPr algn="l">
              <a:lnSpc>
                <a:spcPts val="3037"/>
              </a:lnSpc>
            </a:pPr>
            <a:r>
              <a:rPr lang="en-US" sz="2531" u="sng" spc="-119">
                <a:solidFill>
                  <a:srgbClr val="0000FF"/>
                </a:solidFill>
                <a:latin typeface="Trebuchet MS"/>
                <a:ea typeface="Trebuchet MS"/>
                <a:cs typeface="Trebuchet MS"/>
                <a:sym typeface="Trebuchet MS"/>
                <a:hlinkClick r:id="rId9" tooltip="https://documentos.uis.edu.co/wp-content/uploads/2025/02/manual-de-atencion-al-ciudadano.pdf"/>
              </a:rPr>
              <a:t>Manual de Atención al Ciudadano UIS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sp>
        <p:nvSpPr>
          <p:cNvPr id="4" name="TextBox 4"/>
          <p:cNvSpPr txBox="1"/>
          <p:nvPr/>
        </p:nvSpPr>
        <p:spPr>
          <a:xfrm>
            <a:off x="4887044" y="357957"/>
            <a:ext cx="8552850" cy="833433"/>
          </a:xfrm>
          <a:prstGeom prst="rect">
            <a:avLst/>
          </a:prstGeom>
        </p:spPr>
        <p:txBody>
          <a:bodyPr lIns="0" tIns="0" rIns="0" bIns="0" rtlCol="0" anchor="t">
            <a:spAutoFit/>
          </a:bodyPr>
          <a:lstStyle/>
          <a:p>
            <a:pPr algn="l">
              <a:lnSpc>
                <a:spcPts val="6496"/>
              </a:lnSpc>
            </a:pPr>
            <a:r>
              <a:rPr lang="en-US" sz="5414" b="1" spc="-428">
                <a:solidFill>
                  <a:srgbClr val="7E7E7E"/>
                </a:solidFill>
                <a:latin typeface="Tahoma Bold"/>
                <a:ea typeface="Tahoma Bold"/>
                <a:cs typeface="Tahoma Bold"/>
                <a:sym typeface="Tahoma Bold"/>
              </a:rPr>
              <a:t>Derechos de los ciudadanos</a:t>
            </a:r>
          </a:p>
        </p:txBody>
      </p:sp>
      <p:graphicFrame>
        <p:nvGraphicFramePr>
          <p:cNvPr id="5" name="Table 5"/>
          <p:cNvGraphicFramePr>
            <a:graphicFrameLocks noGrp="1"/>
          </p:cNvGraphicFramePr>
          <p:nvPr>
            <p:extLst>
              <p:ext uri="{D42A27DB-BD31-4B8C-83A1-F6EECF244321}">
                <p14:modId xmlns:p14="http://schemas.microsoft.com/office/powerpoint/2010/main" val="1585435229"/>
              </p:ext>
            </p:extLst>
          </p:nvPr>
        </p:nvGraphicFramePr>
        <p:xfrm>
          <a:off x="1197238" y="1277480"/>
          <a:ext cx="15787687" cy="8804670"/>
        </p:xfrm>
        <a:graphic>
          <a:graphicData uri="http://schemas.openxmlformats.org/drawingml/2006/table">
            <a:tbl>
              <a:tblPr/>
              <a:tblGrid>
                <a:gridCol w="2589892">
                  <a:extLst>
                    <a:ext uri="{9D8B030D-6E8A-4147-A177-3AD203B41FA5}">
                      <a16:colId xmlns:a16="http://schemas.microsoft.com/office/drawing/2014/main" val="20000"/>
                    </a:ext>
                  </a:extLst>
                </a:gridCol>
                <a:gridCol w="13197795">
                  <a:extLst>
                    <a:ext uri="{9D8B030D-6E8A-4147-A177-3AD203B41FA5}">
                      <a16:colId xmlns:a16="http://schemas.microsoft.com/office/drawing/2014/main" val="20001"/>
                    </a:ext>
                  </a:extLst>
                </a:gridCol>
              </a:tblGrid>
              <a:tr h="1012468">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700"/>
                        </a:lnSpc>
                        <a:buFont typeface="Arial"/>
                        <a:buChar char="•"/>
                        <a:defRPr/>
                      </a:pPr>
                      <a:r>
                        <a:rPr lang="es-CO" sz="2250" spc="-119" noProof="0" dirty="0">
                          <a:solidFill>
                            <a:srgbClr val="000000"/>
                          </a:solidFill>
                          <a:latin typeface="Humanst521 BT" panose="020B0602020204020204" pitchFamily="34" charset="0"/>
                          <a:ea typeface="Trebuchet MS"/>
                          <a:cs typeface="Trebuchet MS"/>
                          <a:sym typeface="Trebuchet MS"/>
                        </a:rPr>
                        <a:t>Ser tratado con el respeto y la consideración debida a la dignidad de la persona.</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0"/>
                  </a:ext>
                </a:extLst>
              </a:tr>
              <a:tr h="1012468">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905"/>
                        </a:lnSpc>
                        <a:buFont typeface="Arial"/>
                        <a:buChar char="•"/>
                        <a:defRPr/>
                      </a:pPr>
                      <a:r>
                        <a:rPr lang="es-CO" sz="2250" noProof="0" dirty="0">
                          <a:solidFill>
                            <a:srgbClr val="000000"/>
                          </a:solidFill>
                          <a:latin typeface="Humanst521 BT" panose="020B0602020204020204" pitchFamily="34" charset="0"/>
                          <a:ea typeface="Trebuchet MS"/>
                          <a:cs typeface="Trebuchet MS"/>
                          <a:sym typeface="Trebuchet MS"/>
                        </a:rPr>
                        <a:t>Conocer el estado de cualquier actuación o trámite y obtener copias, a su costa, de los respectivos documentos, salvo expresa reserva legal.</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1012468">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700"/>
                        </a:lnSpc>
                        <a:buFont typeface="Arial"/>
                        <a:buChar char="•"/>
                        <a:defRPr/>
                      </a:pPr>
                      <a:r>
                        <a:rPr lang="es-CO" sz="2250" spc="-84" noProof="0" dirty="0">
                          <a:solidFill>
                            <a:srgbClr val="000000"/>
                          </a:solidFill>
                          <a:latin typeface="Humanst521 BT" panose="020B0602020204020204" pitchFamily="34" charset="0"/>
                          <a:ea typeface="Trebuchet MS"/>
                          <a:cs typeface="Trebuchet MS"/>
                          <a:sym typeface="Trebuchet MS"/>
                        </a:rPr>
                        <a:t>Obtener información de los registros y archivos públicos de acuerdo con la Constitución y las leyes, salvo</a:t>
                      </a:r>
                      <a:r>
                        <a:rPr lang="es-CO" sz="1100" spc="0" noProof="0" dirty="0">
                          <a:solidFill>
                            <a:schemeClr val="tx1"/>
                          </a:solidFill>
                          <a:latin typeface="Humanst521 BT" panose="020B0602020204020204" pitchFamily="34" charset="0"/>
                          <a:ea typeface="+mn-ea"/>
                          <a:cs typeface="+mn-cs"/>
                          <a:sym typeface="Trebuchet MS"/>
                        </a:rPr>
                        <a:t> </a:t>
                      </a:r>
                      <a:r>
                        <a:rPr lang="es-CO" sz="2250" spc="-119" noProof="0" dirty="0">
                          <a:solidFill>
                            <a:srgbClr val="000000"/>
                          </a:solidFill>
                          <a:latin typeface="Humanst521 BT" panose="020B0602020204020204" pitchFamily="34" charset="0"/>
                          <a:ea typeface="Trebuchet MS"/>
                          <a:cs typeface="Trebuchet MS"/>
                          <a:sym typeface="Trebuchet MS"/>
                        </a:rPr>
                        <a:t>reserva legal.</a:t>
                      </a: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1294924">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897"/>
                        </a:lnSpc>
                        <a:buFont typeface="Arial"/>
                        <a:buChar char="•"/>
                        <a:defRPr/>
                      </a:pPr>
                      <a:r>
                        <a:rPr lang="es-CO" sz="2250" noProof="0" dirty="0">
                          <a:solidFill>
                            <a:srgbClr val="000000"/>
                          </a:solidFill>
                          <a:latin typeface="Humanst521 BT" panose="020B0602020204020204" pitchFamily="34" charset="0"/>
                          <a:ea typeface="Trebuchet MS"/>
                          <a:cs typeface="Trebuchet MS"/>
                          <a:sym typeface="Trebuchet MS"/>
                        </a:rPr>
                        <a:t>Presentar Derechos de Petición en cualquiera de sus modalidades: verbales, escritas o por cualquier otro medio; a conocer el estado del trámite de los Derechos de Petición presentados, así como a obtener respuesta oportuna y eficaz en los plazos establecidos para el efecto.</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1294924">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894"/>
                        </a:lnSpc>
                        <a:buFont typeface="Arial"/>
                        <a:buChar char="•"/>
                        <a:defRPr/>
                      </a:pPr>
                      <a:r>
                        <a:rPr lang="es-CO" sz="2250" spc="-119" noProof="0" dirty="0">
                          <a:solidFill>
                            <a:srgbClr val="000000"/>
                          </a:solidFill>
                          <a:latin typeface="Humanst521 BT" panose="020B0602020204020204" pitchFamily="34" charset="0"/>
                          <a:ea typeface="Trebuchet MS"/>
                          <a:cs typeface="Trebuchet MS"/>
                          <a:sym typeface="Trebuchet MS"/>
                        </a:rPr>
                        <a:t>Recibir atención especial y preferente si son discapacitados, niños, adolescentes, mujeres embarazadas o adultos mayores y, en general, personas en estado de indefensión o de debilidad manifiesta, de acuerdo con el artículo 13 de la Constitución Política.</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1012468">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902"/>
                        </a:lnSpc>
                        <a:buFont typeface="Arial"/>
                        <a:buChar char="•"/>
                        <a:defRPr/>
                      </a:pPr>
                      <a:r>
                        <a:rPr lang="es-CO" sz="2250" spc="-119" noProof="0" dirty="0">
                          <a:solidFill>
                            <a:srgbClr val="000000"/>
                          </a:solidFill>
                          <a:latin typeface="Humanst521 BT" panose="020B0602020204020204" pitchFamily="34" charset="0"/>
                          <a:ea typeface="Trebuchet MS"/>
                          <a:cs typeface="Trebuchet MS"/>
                          <a:sym typeface="Trebuchet MS"/>
                        </a:rPr>
                        <a:t>Exigir el cumplimiento de las responsabilidades de los servidores públicos y de los particulares que cumplan funciones administrativas.</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982523">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700"/>
                        </a:lnSpc>
                        <a:buFont typeface="Arial"/>
                        <a:buChar char="•"/>
                        <a:defRPr/>
                      </a:pPr>
                      <a:r>
                        <a:rPr lang="es-CO" sz="2250" spc="-70" noProof="0" dirty="0">
                          <a:solidFill>
                            <a:srgbClr val="000000"/>
                          </a:solidFill>
                          <a:latin typeface="Humanst521 BT" panose="020B0602020204020204" pitchFamily="34" charset="0"/>
                          <a:ea typeface="Trebuchet MS"/>
                          <a:cs typeface="Trebuchet MS"/>
                          <a:sym typeface="Trebuchet MS"/>
                        </a:rPr>
                        <a:t>Que sus datos personales sean tratados con confidencialidad.</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r h="1182427">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42900" lvl="1" indent="-171450" algn="just">
                        <a:lnSpc>
                          <a:spcPts val="2700"/>
                        </a:lnSpc>
                        <a:buFont typeface="Arial"/>
                        <a:buChar char="•"/>
                      </a:pPr>
                      <a:r>
                        <a:rPr lang="es-CO" sz="2250" spc="-105" noProof="0" dirty="0">
                          <a:solidFill>
                            <a:srgbClr val="000000"/>
                          </a:solidFill>
                          <a:latin typeface="Humanst521 BT" panose="020B0602020204020204" pitchFamily="34" charset="0"/>
                          <a:ea typeface="Trebuchet MS"/>
                          <a:cs typeface="Trebuchet MS"/>
                          <a:sym typeface="Trebuchet MS"/>
                        </a:rPr>
                        <a:t>Cualquier otro que le reconozca la Constitución Política de Colombia y las leyes.</a:t>
                      </a: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pSp>
        <p:nvGrpSpPr>
          <p:cNvPr id="6" name="Group 6"/>
          <p:cNvGrpSpPr/>
          <p:nvPr/>
        </p:nvGrpSpPr>
        <p:grpSpPr>
          <a:xfrm>
            <a:off x="1973104" y="1568768"/>
            <a:ext cx="893683" cy="636508"/>
            <a:chOff x="0" y="0"/>
            <a:chExt cx="847344" cy="603504"/>
          </a:xfrm>
        </p:grpSpPr>
        <p:sp>
          <p:nvSpPr>
            <p:cNvPr id="7" name="Freeform 7"/>
            <p:cNvSpPr/>
            <p:nvPr/>
          </p:nvSpPr>
          <p:spPr>
            <a:xfrm>
              <a:off x="0" y="0"/>
              <a:ext cx="847344" cy="603504"/>
            </a:xfrm>
            <a:custGeom>
              <a:avLst/>
              <a:gdLst/>
              <a:ahLst/>
              <a:cxnLst/>
              <a:rect l="l" t="t" r="r" b="b"/>
              <a:pathLst>
                <a:path w="847344" h="603504">
                  <a:moveTo>
                    <a:pt x="0" y="0"/>
                  </a:moveTo>
                  <a:lnTo>
                    <a:pt x="847344" y="0"/>
                  </a:lnTo>
                  <a:lnTo>
                    <a:pt x="847344" y="603504"/>
                  </a:lnTo>
                  <a:lnTo>
                    <a:pt x="0" y="603504"/>
                  </a:lnTo>
                  <a:lnTo>
                    <a:pt x="0" y="0"/>
                  </a:lnTo>
                  <a:close/>
                </a:path>
              </a:pathLst>
            </a:custGeom>
            <a:blipFill>
              <a:blip r:embed="rId3"/>
              <a:stretch>
                <a:fillRect t="-12" b="-14"/>
              </a:stretch>
            </a:blipFill>
          </p:spPr>
        </p:sp>
      </p:grpSp>
      <p:grpSp>
        <p:nvGrpSpPr>
          <p:cNvPr id="8" name="Group 8"/>
          <p:cNvGrpSpPr/>
          <p:nvPr/>
        </p:nvGrpSpPr>
        <p:grpSpPr>
          <a:xfrm>
            <a:off x="1919526" y="2458164"/>
            <a:ext cx="998696" cy="679371"/>
            <a:chOff x="0" y="0"/>
            <a:chExt cx="946912" cy="644144"/>
          </a:xfrm>
        </p:grpSpPr>
        <p:sp>
          <p:nvSpPr>
            <p:cNvPr id="9" name="Freeform 9"/>
            <p:cNvSpPr/>
            <p:nvPr/>
          </p:nvSpPr>
          <p:spPr>
            <a:xfrm>
              <a:off x="0" y="0"/>
              <a:ext cx="946912" cy="644144"/>
            </a:xfrm>
            <a:custGeom>
              <a:avLst/>
              <a:gdLst/>
              <a:ahLst/>
              <a:cxnLst/>
              <a:rect l="l" t="t" r="r" b="b"/>
              <a:pathLst>
                <a:path w="946912" h="644144">
                  <a:moveTo>
                    <a:pt x="0" y="0"/>
                  </a:moveTo>
                  <a:lnTo>
                    <a:pt x="946912" y="0"/>
                  </a:lnTo>
                  <a:lnTo>
                    <a:pt x="946912" y="644144"/>
                  </a:lnTo>
                  <a:lnTo>
                    <a:pt x="0" y="644144"/>
                  </a:lnTo>
                  <a:lnTo>
                    <a:pt x="0" y="0"/>
                  </a:lnTo>
                  <a:close/>
                </a:path>
              </a:pathLst>
            </a:custGeom>
            <a:blipFill>
              <a:blip r:embed="rId4"/>
              <a:stretch>
                <a:fillRect t="-1110" b="-1110"/>
              </a:stretch>
            </a:blipFill>
          </p:spPr>
        </p:sp>
      </p:grpSp>
      <p:grpSp>
        <p:nvGrpSpPr>
          <p:cNvPr id="10" name="Group 10"/>
          <p:cNvGrpSpPr/>
          <p:nvPr/>
        </p:nvGrpSpPr>
        <p:grpSpPr>
          <a:xfrm>
            <a:off x="1857375" y="3469719"/>
            <a:ext cx="1122998" cy="767239"/>
            <a:chOff x="0" y="0"/>
            <a:chExt cx="1064768" cy="727456"/>
          </a:xfrm>
        </p:grpSpPr>
        <p:sp>
          <p:nvSpPr>
            <p:cNvPr id="11" name="Freeform 11"/>
            <p:cNvSpPr/>
            <p:nvPr/>
          </p:nvSpPr>
          <p:spPr>
            <a:xfrm>
              <a:off x="0" y="0"/>
              <a:ext cx="1064768" cy="727456"/>
            </a:xfrm>
            <a:custGeom>
              <a:avLst/>
              <a:gdLst/>
              <a:ahLst/>
              <a:cxnLst/>
              <a:rect l="l" t="t" r="r" b="b"/>
              <a:pathLst>
                <a:path w="1064768" h="727456">
                  <a:moveTo>
                    <a:pt x="0" y="0"/>
                  </a:moveTo>
                  <a:lnTo>
                    <a:pt x="1064768" y="0"/>
                  </a:lnTo>
                  <a:lnTo>
                    <a:pt x="1064768" y="727456"/>
                  </a:lnTo>
                  <a:lnTo>
                    <a:pt x="0" y="727456"/>
                  </a:lnTo>
                  <a:lnTo>
                    <a:pt x="0" y="0"/>
                  </a:lnTo>
                  <a:close/>
                </a:path>
              </a:pathLst>
            </a:custGeom>
            <a:blipFill>
              <a:blip r:embed="rId5"/>
              <a:stretch>
                <a:fillRect l="-66" r="-66"/>
              </a:stretch>
            </a:blipFill>
          </p:spPr>
        </p:sp>
      </p:grpSp>
      <p:grpSp>
        <p:nvGrpSpPr>
          <p:cNvPr id="12" name="Group 12"/>
          <p:cNvGrpSpPr/>
          <p:nvPr/>
        </p:nvGrpSpPr>
        <p:grpSpPr>
          <a:xfrm>
            <a:off x="1919526" y="4657011"/>
            <a:ext cx="1020127" cy="752237"/>
            <a:chOff x="0" y="0"/>
            <a:chExt cx="967232" cy="713232"/>
          </a:xfrm>
        </p:grpSpPr>
        <p:sp>
          <p:nvSpPr>
            <p:cNvPr id="13" name="Freeform 13"/>
            <p:cNvSpPr/>
            <p:nvPr/>
          </p:nvSpPr>
          <p:spPr>
            <a:xfrm>
              <a:off x="0" y="0"/>
              <a:ext cx="967232" cy="713232"/>
            </a:xfrm>
            <a:custGeom>
              <a:avLst/>
              <a:gdLst/>
              <a:ahLst/>
              <a:cxnLst/>
              <a:rect l="l" t="t" r="r" b="b"/>
              <a:pathLst>
                <a:path w="967232" h="713232">
                  <a:moveTo>
                    <a:pt x="0" y="0"/>
                  </a:moveTo>
                  <a:lnTo>
                    <a:pt x="967232" y="0"/>
                  </a:lnTo>
                  <a:lnTo>
                    <a:pt x="967232" y="713232"/>
                  </a:lnTo>
                  <a:lnTo>
                    <a:pt x="0" y="713232"/>
                  </a:lnTo>
                  <a:lnTo>
                    <a:pt x="0" y="0"/>
                  </a:lnTo>
                  <a:close/>
                </a:path>
              </a:pathLst>
            </a:custGeom>
            <a:blipFill>
              <a:blip r:embed="rId6"/>
              <a:stretch>
                <a:fillRect t="-270" b="-268"/>
              </a:stretch>
            </a:blipFill>
          </p:spPr>
        </p:sp>
      </p:grpSp>
      <p:grpSp>
        <p:nvGrpSpPr>
          <p:cNvPr id="14" name="Group 14"/>
          <p:cNvGrpSpPr/>
          <p:nvPr/>
        </p:nvGrpSpPr>
        <p:grpSpPr>
          <a:xfrm>
            <a:off x="1756648" y="5990034"/>
            <a:ext cx="1538764" cy="739378"/>
            <a:chOff x="0" y="0"/>
            <a:chExt cx="1458976" cy="701040"/>
          </a:xfrm>
        </p:grpSpPr>
        <p:sp>
          <p:nvSpPr>
            <p:cNvPr id="15" name="Freeform 15"/>
            <p:cNvSpPr/>
            <p:nvPr/>
          </p:nvSpPr>
          <p:spPr>
            <a:xfrm>
              <a:off x="0" y="0"/>
              <a:ext cx="1458976" cy="701040"/>
            </a:xfrm>
            <a:custGeom>
              <a:avLst/>
              <a:gdLst/>
              <a:ahLst/>
              <a:cxnLst/>
              <a:rect l="l" t="t" r="r" b="b"/>
              <a:pathLst>
                <a:path w="1458976" h="701040">
                  <a:moveTo>
                    <a:pt x="0" y="0"/>
                  </a:moveTo>
                  <a:lnTo>
                    <a:pt x="1458976" y="0"/>
                  </a:lnTo>
                  <a:lnTo>
                    <a:pt x="1458976" y="701040"/>
                  </a:lnTo>
                  <a:lnTo>
                    <a:pt x="0" y="701040"/>
                  </a:lnTo>
                  <a:lnTo>
                    <a:pt x="0" y="0"/>
                  </a:lnTo>
                  <a:close/>
                </a:path>
              </a:pathLst>
            </a:custGeom>
            <a:blipFill>
              <a:blip r:embed="rId7"/>
              <a:stretch>
                <a:fillRect l="-147" r="-147"/>
              </a:stretch>
            </a:blipFill>
          </p:spPr>
        </p:sp>
      </p:grpSp>
      <p:grpSp>
        <p:nvGrpSpPr>
          <p:cNvPr id="16" name="Group 16"/>
          <p:cNvGrpSpPr/>
          <p:nvPr/>
        </p:nvGrpSpPr>
        <p:grpSpPr>
          <a:xfrm>
            <a:off x="1973104" y="7104459"/>
            <a:ext cx="1080135" cy="754380"/>
            <a:chOff x="0" y="0"/>
            <a:chExt cx="1024128" cy="715264"/>
          </a:xfrm>
        </p:grpSpPr>
        <p:sp>
          <p:nvSpPr>
            <p:cNvPr id="17" name="Freeform 17"/>
            <p:cNvSpPr/>
            <p:nvPr/>
          </p:nvSpPr>
          <p:spPr>
            <a:xfrm>
              <a:off x="0" y="0"/>
              <a:ext cx="1024128" cy="715264"/>
            </a:xfrm>
            <a:custGeom>
              <a:avLst/>
              <a:gdLst/>
              <a:ahLst/>
              <a:cxnLst/>
              <a:rect l="l" t="t" r="r" b="b"/>
              <a:pathLst>
                <a:path w="1024128" h="715264">
                  <a:moveTo>
                    <a:pt x="0" y="0"/>
                  </a:moveTo>
                  <a:lnTo>
                    <a:pt x="1024128" y="0"/>
                  </a:lnTo>
                  <a:lnTo>
                    <a:pt x="1024128" y="715264"/>
                  </a:lnTo>
                  <a:lnTo>
                    <a:pt x="0" y="715264"/>
                  </a:lnTo>
                  <a:lnTo>
                    <a:pt x="0" y="0"/>
                  </a:lnTo>
                  <a:close/>
                </a:path>
              </a:pathLst>
            </a:custGeom>
            <a:blipFill>
              <a:blip r:embed="rId8"/>
              <a:stretch>
                <a:fillRect l="-79" r="-80"/>
              </a:stretch>
            </a:blipFill>
          </p:spPr>
        </p:sp>
      </p:grpSp>
      <p:grpSp>
        <p:nvGrpSpPr>
          <p:cNvPr id="18" name="Group 18"/>
          <p:cNvGrpSpPr/>
          <p:nvPr/>
        </p:nvGrpSpPr>
        <p:grpSpPr>
          <a:xfrm>
            <a:off x="1992392" y="8124587"/>
            <a:ext cx="1039416" cy="694372"/>
            <a:chOff x="0" y="0"/>
            <a:chExt cx="985520" cy="658368"/>
          </a:xfrm>
        </p:grpSpPr>
        <p:sp>
          <p:nvSpPr>
            <p:cNvPr id="19" name="Freeform 19"/>
            <p:cNvSpPr/>
            <p:nvPr/>
          </p:nvSpPr>
          <p:spPr>
            <a:xfrm>
              <a:off x="0" y="0"/>
              <a:ext cx="985520" cy="658368"/>
            </a:xfrm>
            <a:custGeom>
              <a:avLst/>
              <a:gdLst/>
              <a:ahLst/>
              <a:cxnLst/>
              <a:rect l="l" t="t" r="r" b="b"/>
              <a:pathLst>
                <a:path w="985520" h="658368">
                  <a:moveTo>
                    <a:pt x="0" y="0"/>
                  </a:moveTo>
                  <a:lnTo>
                    <a:pt x="985520" y="0"/>
                  </a:lnTo>
                  <a:lnTo>
                    <a:pt x="985520" y="658368"/>
                  </a:lnTo>
                  <a:lnTo>
                    <a:pt x="0" y="658368"/>
                  </a:lnTo>
                  <a:lnTo>
                    <a:pt x="0" y="0"/>
                  </a:lnTo>
                  <a:close/>
                </a:path>
              </a:pathLst>
            </a:custGeom>
            <a:blipFill>
              <a:blip r:embed="rId9"/>
              <a:stretch>
                <a:fillRect t="-21944" b="-21944"/>
              </a:stretch>
            </a:blipFill>
          </p:spPr>
        </p:sp>
      </p:grpSp>
      <p:grpSp>
        <p:nvGrpSpPr>
          <p:cNvPr id="20" name="Group 20"/>
          <p:cNvGrpSpPr/>
          <p:nvPr/>
        </p:nvGrpSpPr>
        <p:grpSpPr>
          <a:xfrm>
            <a:off x="2024539" y="9166146"/>
            <a:ext cx="977265" cy="664369"/>
            <a:chOff x="0" y="0"/>
            <a:chExt cx="926592" cy="629920"/>
          </a:xfrm>
        </p:grpSpPr>
        <p:sp>
          <p:nvSpPr>
            <p:cNvPr id="21" name="Freeform 21"/>
            <p:cNvSpPr/>
            <p:nvPr/>
          </p:nvSpPr>
          <p:spPr>
            <a:xfrm>
              <a:off x="0" y="0"/>
              <a:ext cx="926592" cy="629920"/>
            </a:xfrm>
            <a:custGeom>
              <a:avLst/>
              <a:gdLst/>
              <a:ahLst/>
              <a:cxnLst/>
              <a:rect l="l" t="t" r="r" b="b"/>
              <a:pathLst>
                <a:path w="926592" h="629920">
                  <a:moveTo>
                    <a:pt x="0" y="0"/>
                  </a:moveTo>
                  <a:lnTo>
                    <a:pt x="926592" y="0"/>
                  </a:lnTo>
                  <a:lnTo>
                    <a:pt x="926592" y="629920"/>
                  </a:lnTo>
                  <a:lnTo>
                    <a:pt x="0" y="629920"/>
                  </a:lnTo>
                  <a:lnTo>
                    <a:pt x="0" y="0"/>
                  </a:lnTo>
                  <a:close/>
                </a:path>
              </a:pathLst>
            </a:custGeom>
            <a:blipFill>
              <a:blip r:embed="rId10"/>
              <a:stretch>
                <a:fillRect t="-205" b="-207"/>
              </a:stretch>
            </a:blipFill>
          </p:spPr>
        </p:sp>
      </p:grpSp>
      <p:grpSp>
        <p:nvGrpSpPr>
          <p:cNvPr id="22" name="Group 22"/>
          <p:cNvGrpSpPr/>
          <p:nvPr/>
        </p:nvGrpSpPr>
        <p:grpSpPr>
          <a:xfrm>
            <a:off x="15466219" y="116439"/>
            <a:ext cx="2069428" cy="1039241"/>
            <a:chOff x="0" y="0"/>
            <a:chExt cx="1962125" cy="985355"/>
          </a:xfrm>
        </p:grpSpPr>
        <p:sp>
          <p:nvSpPr>
            <p:cNvPr id="23" name="Freeform 23"/>
            <p:cNvSpPr/>
            <p:nvPr/>
          </p:nvSpPr>
          <p:spPr>
            <a:xfrm>
              <a:off x="0" y="0"/>
              <a:ext cx="1962150" cy="985393"/>
            </a:xfrm>
            <a:custGeom>
              <a:avLst/>
              <a:gdLst/>
              <a:ahLst/>
              <a:cxnLst/>
              <a:rect l="l" t="t" r="r" b="b"/>
              <a:pathLst>
                <a:path w="1962150" h="985393">
                  <a:moveTo>
                    <a:pt x="0" y="0"/>
                  </a:moveTo>
                  <a:lnTo>
                    <a:pt x="1962150" y="0"/>
                  </a:lnTo>
                  <a:lnTo>
                    <a:pt x="1962150" y="985393"/>
                  </a:lnTo>
                  <a:lnTo>
                    <a:pt x="0" y="985393"/>
                  </a:lnTo>
                  <a:lnTo>
                    <a:pt x="0" y="0"/>
                  </a:lnTo>
                  <a:close/>
                </a:path>
              </a:pathLst>
            </a:custGeom>
            <a:blipFill>
              <a:blip r:embed="rId11"/>
              <a:stretch>
                <a:fillRect r="1" b="3"/>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sp>
        <p:nvSpPr>
          <p:cNvPr id="4" name="TextBox 4"/>
          <p:cNvSpPr txBox="1"/>
          <p:nvPr/>
        </p:nvSpPr>
        <p:spPr>
          <a:xfrm>
            <a:off x="3577594" y="817764"/>
            <a:ext cx="10253956" cy="873443"/>
          </a:xfrm>
          <a:prstGeom prst="rect">
            <a:avLst/>
          </a:prstGeom>
        </p:spPr>
        <p:txBody>
          <a:bodyPr lIns="0" tIns="0" rIns="0" bIns="0" rtlCol="0" anchor="t">
            <a:spAutoFit/>
          </a:bodyPr>
          <a:lstStyle/>
          <a:p>
            <a:pPr algn="l">
              <a:lnSpc>
                <a:spcPts val="6496"/>
              </a:lnSpc>
            </a:pPr>
            <a:r>
              <a:rPr lang="en-US" sz="5414" b="1" spc="-435">
                <a:solidFill>
                  <a:srgbClr val="7E7E7E"/>
                </a:solidFill>
                <a:latin typeface="Tahoma Bold"/>
                <a:ea typeface="Tahoma Bold"/>
                <a:cs typeface="Tahoma Bold"/>
                <a:sym typeface="Tahoma Bold"/>
              </a:rPr>
              <a:t>Deberes de los ciudadanos</a:t>
            </a:r>
          </a:p>
        </p:txBody>
      </p:sp>
      <p:graphicFrame>
        <p:nvGraphicFramePr>
          <p:cNvPr id="5" name="Table 5"/>
          <p:cNvGraphicFramePr>
            <a:graphicFrameLocks noGrp="1"/>
          </p:cNvGraphicFramePr>
          <p:nvPr>
            <p:extLst>
              <p:ext uri="{D42A27DB-BD31-4B8C-83A1-F6EECF244321}">
                <p14:modId xmlns:p14="http://schemas.microsoft.com/office/powerpoint/2010/main" val="3939821073"/>
              </p:ext>
            </p:extLst>
          </p:nvPr>
        </p:nvGraphicFramePr>
        <p:xfrm>
          <a:off x="1223367" y="1907451"/>
          <a:ext cx="15841266" cy="7971546"/>
        </p:xfrm>
        <a:graphic>
          <a:graphicData uri="http://schemas.openxmlformats.org/drawingml/2006/table">
            <a:tbl>
              <a:tblPr/>
              <a:tblGrid>
                <a:gridCol w="2598587">
                  <a:extLst>
                    <a:ext uri="{9D8B030D-6E8A-4147-A177-3AD203B41FA5}">
                      <a16:colId xmlns:a16="http://schemas.microsoft.com/office/drawing/2014/main" val="20000"/>
                    </a:ext>
                  </a:extLst>
                </a:gridCol>
                <a:gridCol w="13242679">
                  <a:extLst>
                    <a:ext uri="{9D8B030D-6E8A-4147-A177-3AD203B41FA5}">
                      <a16:colId xmlns:a16="http://schemas.microsoft.com/office/drawing/2014/main" val="20001"/>
                    </a:ext>
                  </a:extLst>
                </a:gridCol>
              </a:tblGrid>
              <a:tr h="1537309">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648296" lvl="1" indent="-457200" algn="l">
                        <a:lnSpc>
                          <a:spcPts val="2726"/>
                        </a:lnSpc>
                        <a:buFont typeface="Arial" panose="020B0604020202020204" pitchFamily="34" charset="0"/>
                        <a:buChar char="•"/>
                        <a:defRPr/>
                      </a:pPr>
                      <a:r>
                        <a:rPr lang="es-CO" sz="2531" spc="-147" noProof="0" dirty="0">
                          <a:solidFill>
                            <a:srgbClr val="000000"/>
                          </a:solidFill>
                          <a:latin typeface="Humanst521 BT" panose="020B0602020204020204" pitchFamily="34" charset="0"/>
                          <a:ea typeface="Trebuchet MS"/>
                          <a:cs typeface="Trebuchet MS"/>
                          <a:sym typeface="Trebuchet MS"/>
                        </a:rPr>
                        <a:t>Buena fe y veracidad: obrar de acuerdo con el principio de buena fe, abstenerse de dilatar las actuaciones y de hacer o aportar, a sabiendas, declaraciones o documentos falsos o afirmaciones temerarias.</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0"/>
                  </a:ext>
                </a:extLst>
              </a:tr>
              <a:tr h="1536097">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648296" lvl="1" indent="-457200" algn="l">
                        <a:lnSpc>
                          <a:spcPts val="2726"/>
                        </a:lnSpc>
                        <a:buFont typeface="Arial" panose="020B0604020202020204" pitchFamily="34" charset="0"/>
                        <a:buChar char="•"/>
                        <a:defRPr/>
                      </a:pPr>
                      <a:r>
                        <a:rPr lang="es-CO" sz="2531" spc="-91" noProof="0" dirty="0">
                          <a:solidFill>
                            <a:srgbClr val="000000"/>
                          </a:solidFill>
                          <a:latin typeface="Humanst521 BT" panose="020B0602020204020204" pitchFamily="34" charset="0"/>
                          <a:ea typeface="Trebuchet MS"/>
                          <a:cs typeface="Trebuchet MS"/>
                          <a:sym typeface="Trebuchet MS"/>
                        </a:rPr>
                        <a:t>Responsabilidad en el ejercicio de derechos: ejercer con responsabilidad sus derechos y, en consecuencia, abstenerse de reiterar solicitudes evidentemente improcedentes.</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1371314">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730449" lvl="1" indent="-457200" algn="l">
                        <a:lnSpc>
                          <a:spcPts val="3037"/>
                        </a:lnSpc>
                        <a:buFont typeface="Arial" panose="020B0604020202020204" pitchFamily="34" charset="0"/>
                        <a:buChar char="•"/>
                        <a:defRPr/>
                      </a:pPr>
                      <a:r>
                        <a:rPr lang="es-CO" sz="2531" spc="-105" noProof="0" dirty="0">
                          <a:solidFill>
                            <a:srgbClr val="000000"/>
                          </a:solidFill>
                          <a:latin typeface="Humanst521 BT" panose="020B0602020204020204" pitchFamily="34" charset="0"/>
                          <a:ea typeface="Trebuchet MS"/>
                          <a:cs typeface="Trebuchet MS"/>
                          <a:sym typeface="Trebuchet MS"/>
                        </a:rPr>
                        <a:t>Respeto hacia servidores públicos: mantener un trato respetuoso con los servidores públicos de la Universidad.</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1763827">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730449" lvl="1" indent="-457200" algn="l">
                        <a:lnSpc>
                          <a:spcPts val="3037"/>
                        </a:lnSpc>
                        <a:buFont typeface="Arial" panose="020B0604020202020204" pitchFamily="34" charset="0"/>
                        <a:buChar char="•"/>
                        <a:defRPr/>
                      </a:pPr>
                      <a:r>
                        <a:rPr lang="es-CO" sz="2531" spc="-98" noProof="0" dirty="0">
                          <a:solidFill>
                            <a:srgbClr val="000000"/>
                          </a:solidFill>
                          <a:latin typeface="Humanst521 BT" panose="020B0602020204020204" pitchFamily="34" charset="0"/>
                          <a:ea typeface="Trebuchet MS"/>
                          <a:cs typeface="Trebuchet MS"/>
                          <a:sym typeface="Trebuchet MS"/>
                        </a:rPr>
                        <a:t>Cuidado de instalaciones: cuidar las instalaciones y elementos proporcionados para su servicio, comodidad y bienestar.</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1762999">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546497" lvl="1" indent="-273248" algn="l">
                        <a:lnSpc>
                          <a:spcPts val="3037"/>
                        </a:lnSpc>
                        <a:buFont typeface="Arial"/>
                        <a:buChar char="•"/>
                        <a:defRPr/>
                      </a:pPr>
                      <a:r>
                        <a:rPr lang="es-CO" sz="2531" spc="-154" noProof="0" dirty="0">
                          <a:solidFill>
                            <a:srgbClr val="000000"/>
                          </a:solidFill>
                          <a:latin typeface="Humanst521 BT" panose="020B0602020204020204" pitchFamily="34" charset="0"/>
                          <a:ea typeface="Trebuchet MS"/>
                          <a:cs typeface="Trebuchet MS"/>
                          <a:sym typeface="Trebuchet MS"/>
                        </a:rPr>
                        <a:t>Cumplimiento normativo: cumplir la Constitución Política, las leyes y la normativa dispuesta por la institución.</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pSp>
        <p:nvGrpSpPr>
          <p:cNvPr id="6" name="Group 6"/>
          <p:cNvGrpSpPr/>
          <p:nvPr/>
        </p:nvGrpSpPr>
        <p:grpSpPr>
          <a:xfrm>
            <a:off x="1925955" y="2346722"/>
            <a:ext cx="1170146" cy="915114"/>
            <a:chOff x="0" y="0"/>
            <a:chExt cx="1109472" cy="867664"/>
          </a:xfrm>
        </p:grpSpPr>
        <p:sp>
          <p:nvSpPr>
            <p:cNvPr id="7" name="Freeform 7"/>
            <p:cNvSpPr/>
            <p:nvPr/>
          </p:nvSpPr>
          <p:spPr>
            <a:xfrm>
              <a:off x="0" y="0"/>
              <a:ext cx="1109472" cy="867664"/>
            </a:xfrm>
            <a:custGeom>
              <a:avLst/>
              <a:gdLst/>
              <a:ahLst/>
              <a:cxnLst/>
              <a:rect l="l" t="t" r="r" b="b"/>
              <a:pathLst>
                <a:path w="1109472" h="867664">
                  <a:moveTo>
                    <a:pt x="0" y="0"/>
                  </a:moveTo>
                  <a:lnTo>
                    <a:pt x="1109472" y="0"/>
                  </a:lnTo>
                  <a:lnTo>
                    <a:pt x="1109472" y="867664"/>
                  </a:lnTo>
                  <a:lnTo>
                    <a:pt x="0" y="867664"/>
                  </a:lnTo>
                  <a:lnTo>
                    <a:pt x="0" y="0"/>
                  </a:lnTo>
                  <a:close/>
                </a:path>
              </a:pathLst>
            </a:custGeom>
            <a:blipFill>
              <a:blip r:embed="rId3"/>
              <a:stretch>
                <a:fillRect l="-61" r="-60"/>
              </a:stretch>
            </a:blipFill>
          </p:spPr>
        </p:sp>
      </p:grpSp>
      <p:grpSp>
        <p:nvGrpSpPr>
          <p:cNvPr id="8" name="Group 8"/>
          <p:cNvGrpSpPr/>
          <p:nvPr/>
        </p:nvGrpSpPr>
        <p:grpSpPr>
          <a:xfrm>
            <a:off x="2054542" y="3748326"/>
            <a:ext cx="915114" cy="938689"/>
            <a:chOff x="0" y="0"/>
            <a:chExt cx="867664" cy="890016"/>
          </a:xfrm>
        </p:grpSpPr>
        <p:sp>
          <p:nvSpPr>
            <p:cNvPr id="9" name="Freeform 9"/>
            <p:cNvSpPr/>
            <p:nvPr/>
          </p:nvSpPr>
          <p:spPr>
            <a:xfrm>
              <a:off x="0" y="0"/>
              <a:ext cx="867664" cy="890016"/>
            </a:xfrm>
            <a:custGeom>
              <a:avLst/>
              <a:gdLst/>
              <a:ahLst/>
              <a:cxnLst/>
              <a:rect l="l" t="t" r="r" b="b"/>
              <a:pathLst>
                <a:path w="867664" h="890016">
                  <a:moveTo>
                    <a:pt x="0" y="0"/>
                  </a:moveTo>
                  <a:lnTo>
                    <a:pt x="867664" y="0"/>
                  </a:lnTo>
                  <a:lnTo>
                    <a:pt x="867664" y="890016"/>
                  </a:lnTo>
                  <a:lnTo>
                    <a:pt x="0" y="890016"/>
                  </a:lnTo>
                  <a:lnTo>
                    <a:pt x="0" y="0"/>
                  </a:lnTo>
                  <a:close/>
                </a:path>
              </a:pathLst>
            </a:custGeom>
            <a:blipFill>
              <a:blip r:embed="rId4"/>
              <a:stretch>
                <a:fillRect l="-326" r="-326"/>
              </a:stretch>
            </a:blipFill>
          </p:spPr>
        </p:sp>
      </p:grpSp>
      <p:grpSp>
        <p:nvGrpSpPr>
          <p:cNvPr id="10" name="Group 10"/>
          <p:cNvGrpSpPr/>
          <p:nvPr/>
        </p:nvGrpSpPr>
        <p:grpSpPr>
          <a:xfrm>
            <a:off x="1909882" y="5169218"/>
            <a:ext cx="1202293" cy="949404"/>
            <a:chOff x="0" y="0"/>
            <a:chExt cx="1139952" cy="900176"/>
          </a:xfrm>
        </p:grpSpPr>
        <p:sp>
          <p:nvSpPr>
            <p:cNvPr id="11" name="Freeform 11"/>
            <p:cNvSpPr/>
            <p:nvPr/>
          </p:nvSpPr>
          <p:spPr>
            <a:xfrm>
              <a:off x="0" y="0"/>
              <a:ext cx="1139952" cy="900176"/>
            </a:xfrm>
            <a:custGeom>
              <a:avLst/>
              <a:gdLst/>
              <a:ahLst/>
              <a:cxnLst/>
              <a:rect l="l" t="t" r="r" b="b"/>
              <a:pathLst>
                <a:path w="1139952" h="900176">
                  <a:moveTo>
                    <a:pt x="0" y="0"/>
                  </a:moveTo>
                  <a:lnTo>
                    <a:pt x="1139952" y="0"/>
                  </a:lnTo>
                  <a:lnTo>
                    <a:pt x="1139952" y="900176"/>
                  </a:lnTo>
                  <a:lnTo>
                    <a:pt x="0" y="900176"/>
                  </a:lnTo>
                  <a:lnTo>
                    <a:pt x="0" y="0"/>
                  </a:lnTo>
                  <a:close/>
                </a:path>
              </a:pathLst>
            </a:custGeom>
            <a:blipFill>
              <a:blip r:embed="rId5"/>
              <a:stretch>
                <a:fillRect t="-13318" b="-13318"/>
              </a:stretch>
            </a:blipFill>
          </p:spPr>
        </p:sp>
      </p:grpSp>
      <p:grpSp>
        <p:nvGrpSpPr>
          <p:cNvPr id="12" name="Group 12"/>
          <p:cNvGrpSpPr/>
          <p:nvPr/>
        </p:nvGrpSpPr>
        <p:grpSpPr>
          <a:xfrm>
            <a:off x="2054542" y="6568678"/>
            <a:ext cx="955834" cy="1039416"/>
            <a:chOff x="0" y="0"/>
            <a:chExt cx="906272" cy="985520"/>
          </a:xfrm>
        </p:grpSpPr>
        <p:sp>
          <p:nvSpPr>
            <p:cNvPr id="13" name="Freeform 13"/>
            <p:cNvSpPr/>
            <p:nvPr/>
          </p:nvSpPr>
          <p:spPr>
            <a:xfrm>
              <a:off x="0" y="0"/>
              <a:ext cx="906272" cy="985520"/>
            </a:xfrm>
            <a:custGeom>
              <a:avLst/>
              <a:gdLst/>
              <a:ahLst/>
              <a:cxnLst/>
              <a:rect l="l" t="t" r="r" b="b"/>
              <a:pathLst>
                <a:path w="906272" h="985520">
                  <a:moveTo>
                    <a:pt x="0" y="0"/>
                  </a:moveTo>
                  <a:lnTo>
                    <a:pt x="906272" y="0"/>
                  </a:lnTo>
                  <a:lnTo>
                    <a:pt x="906272" y="985520"/>
                  </a:lnTo>
                  <a:lnTo>
                    <a:pt x="0" y="985520"/>
                  </a:lnTo>
                  <a:lnTo>
                    <a:pt x="0" y="0"/>
                  </a:lnTo>
                  <a:close/>
                </a:path>
              </a:pathLst>
            </a:custGeom>
            <a:blipFill>
              <a:blip r:embed="rId6"/>
              <a:stretch>
                <a:fillRect t="-4189" b="-4190"/>
              </a:stretch>
            </a:blipFill>
          </p:spPr>
        </p:sp>
      </p:grpSp>
      <p:grpSp>
        <p:nvGrpSpPr>
          <p:cNvPr id="14" name="Group 14"/>
          <p:cNvGrpSpPr/>
          <p:nvPr/>
        </p:nvGrpSpPr>
        <p:grpSpPr>
          <a:xfrm>
            <a:off x="1925955" y="8437483"/>
            <a:ext cx="1240869" cy="1026557"/>
            <a:chOff x="0" y="0"/>
            <a:chExt cx="1176528" cy="973328"/>
          </a:xfrm>
        </p:grpSpPr>
        <p:sp>
          <p:nvSpPr>
            <p:cNvPr id="15" name="Freeform 15"/>
            <p:cNvSpPr/>
            <p:nvPr/>
          </p:nvSpPr>
          <p:spPr>
            <a:xfrm>
              <a:off x="0" y="0"/>
              <a:ext cx="1176528" cy="973328"/>
            </a:xfrm>
            <a:custGeom>
              <a:avLst/>
              <a:gdLst/>
              <a:ahLst/>
              <a:cxnLst/>
              <a:rect l="l" t="t" r="r" b="b"/>
              <a:pathLst>
                <a:path w="1176528" h="973328">
                  <a:moveTo>
                    <a:pt x="0" y="0"/>
                  </a:moveTo>
                  <a:lnTo>
                    <a:pt x="1176528" y="0"/>
                  </a:lnTo>
                  <a:lnTo>
                    <a:pt x="1176528" y="973328"/>
                  </a:lnTo>
                  <a:lnTo>
                    <a:pt x="0" y="973328"/>
                  </a:lnTo>
                  <a:lnTo>
                    <a:pt x="0" y="0"/>
                  </a:lnTo>
                  <a:close/>
                </a:path>
              </a:pathLst>
            </a:custGeom>
            <a:blipFill>
              <a:blip r:embed="rId7"/>
              <a:stretch>
                <a:fillRect t="-8088" b="-8087"/>
              </a:stretch>
            </a:blipFill>
          </p:spPr>
        </p:sp>
      </p:grpSp>
      <p:grpSp>
        <p:nvGrpSpPr>
          <p:cNvPr id="16" name="Group 16"/>
          <p:cNvGrpSpPr/>
          <p:nvPr/>
        </p:nvGrpSpPr>
        <p:grpSpPr>
          <a:xfrm>
            <a:off x="15132682" y="255206"/>
            <a:ext cx="2265739" cy="1137812"/>
            <a:chOff x="0" y="0"/>
            <a:chExt cx="2148256" cy="1078814"/>
          </a:xfrm>
        </p:grpSpPr>
        <p:sp>
          <p:nvSpPr>
            <p:cNvPr id="17" name="Freeform 17"/>
            <p:cNvSpPr/>
            <p:nvPr/>
          </p:nvSpPr>
          <p:spPr>
            <a:xfrm>
              <a:off x="0" y="0"/>
              <a:ext cx="2148205" cy="1078865"/>
            </a:xfrm>
            <a:custGeom>
              <a:avLst/>
              <a:gdLst/>
              <a:ahLst/>
              <a:cxnLst/>
              <a:rect l="l" t="t" r="r" b="b"/>
              <a:pathLst>
                <a:path w="2148205" h="1078865">
                  <a:moveTo>
                    <a:pt x="0" y="0"/>
                  </a:moveTo>
                  <a:lnTo>
                    <a:pt x="2148205" y="0"/>
                  </a:lnTo>
                  <a:lnTo>
                    <a:pt x="2148205" y="1078865"/>
                  </a:lnTo>
                  <a:lnTo>
                    <a:pt x="0" y="1078865"/>
                  </a:lnTo>
                  <a:lnTo>
                    <a:pt x="0" y="0"/>
                  </a:lnTo>
                  <a:close/>
                </a:path>
              </a:pathLst>
            </a:custGeom>
            <a:blipFill>
              <a:blip r:embed="rId8"/>
              <a:stretch>
                <a:fillRect r="-2" b="4"/>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graphicFrame>
        <p:nvGraphicFramePr>
          <p:cNvPr id="4" name="Table 4"/>
          <p:cNvGraphicFramePr>
            <a:graphicFrameLocks noGrp="1"/>
          </p:cNvGraphicFramePr>
          <p:nvPr>
            <p:extLst>
              <p:ext uri="{D42A27DB-BD31-4B8C-83A1-F6EECF244321}">
                <p14:modId xmlns:p14="http://schemas.microsoft.com/office/powerpoint/2010/main" val="2776007900"/>
              </p:ext>
            </p:extLst>
          </p:nvPr>
        </p:nvGraphicFramePr>
        <p:xfrm>
          <a:off x="1197238" y="2130979"/>
          <a:ext cx="15841266" cy="7643813"/>
        </p:xfrm>
        <a:graphic>
          <a:graphicData uri="http://schemas.openxmlformats.org/drawingml/2006/table">
            <a:tbl>
              <a:tblPr/>
              <a:tblGrid>
                <a:gridCol w="2598587">
                  <a:extLst>
                    <a:ext uri="{9D8B030D-6E8A-4147-A177-3AD203B41FA5}">
                      <a16:colId xmlns:a16="http://schemas.microsoft.com/office/drawing/2014/main" val="20000"/>
                    </a:ext>
                  </a:extLst>
                </a:gridCol>
                <a:gridCol w="13242679">
                  <a:extLst>
                    <a:ext uri="{9D8B030D-6E8A-4147-A177-3AD203B41FA5}">
                      <a16:colId xmlns:a16="http://schemas.microsoft.com/office/drawing/2014/main" val="20001"/>
                    </a:ext>
                  </a:extLst>
                </a:gridCol>
              </a:tblGrid>
              <a:tr h="1372539">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2191" lvl="1" indent="-191095" algn="l">
                        <a:lnSpc>
                          <a:spcPts val="2726"/>
                        </a:lnSpc>
                        <a:spcBef>
                          <a:spcPct val="0"/>
                        </a:spcBef>
                        <a:buFont typeface="Arial"/>
                        <a:buChar char="•"/>
                        <a:defRPr/>
                      </a:pPr>
                      <a:r>
                        <a:rPr lang="es-CO" sz="2531" b="0" u="none" strike="noStrike" spc="-147" noProof="0" dirty="0">
                          <a:solidFill>
                            <a:srgbClr val="000000"/>
                          </a:solidFill>
                          <a:latin typeface="Humanst521 BT" panose="020B0602020204020204" pitchFamily="34" charset="0"/>
                          <a:ea typeface="Trebuchet MS"/>
                          <a:cs typeface="Trebuchet MS"/>
                          <a:sym typeface="Trebuchet MS"/>
                        </a:rPr>
                        <a:t>Brindar un trato respetuoso y considerado, así como atender diligentemente a todas las personas sin distinción.</a:t>
                      </a:r>
                      <a:endParaRPr lang="es-CO" sz="1100" b="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0"/>
                  </a:ext>
                </a:extLst>
              </a:tr>
              <a:tr h="1371712">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2191" lvl="1" indent="-191095" algn="l">
                        <a:lnSpc>
                          <a:spcPts val="2726"/>
                        </a:lnSpc>
                        <a:spcBef>
                          <a:spcPct val="0"/>
                        </a:spcBef>
                        <a:buFont typeface="Arial"/>
                        <a:buChar char="•"/>
                        <a:defRPr/>
                      </a:pPr>
                      <a:r>
                        <a:rPr lang="es-CO" sz="2531" b="0" u="none" strike="noStrike" spc="-147" noProof="0" dirty="0">
                          <a:solidFill>
                            <a:srgbClr val="000000"/>
                          </a:solidFill>
                          <a:latin typeface="Humanst521 BT" panose="020B0602020204020204" pitchFamily="34" charset="0"/>
                          <a:ea typeface="Trebuchet MS"/>
                          <a:cs typeface="Trebuchet MS"/>
                          <a:sym typeface="Trebuchet MS"/>
                        </a:rPr>
                        <a:t>Garantizar atención personal al público durante cuarenta horas a la semana en horarios que satisfagan las necesidades de la ciudadanía.</a:t>
                      </a:r>
                      <a:endParaRPr lang="es-CO" sz="1100" b="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1371712">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1905" lvl="1" indent="-190952" algn="l">
                        <a:lnSpc>
                          <a:spcPts val="2726"/>
                        </a:lnSpc>
                        <a:spcBef>
                          <a:spcPct val="0"/>
                        </a:spcBef>
                        <a:buFont typeface="Arial"/>
                        <a:buChar char="•"/>
                        <a:defRPr/>
                      </a:pPr>
                      <a:r>
                        <a:rPr lang="es-CO" sz="2531" b="0" u="none" strike="noStrike" spc="-147" noProof="0" dirty="0">
                          <a:solidFill>
                            <a:srgbClr val="000000"/>
                          </a:solidFill>
                          <a:latin typeface="Humanst521 BT" panose="020B0602020204020204" pitchFamily="34" charset="0"/>
                          <a:ea typeface="Trebuchet MS"/>
                          <a:cs typeface="Trebuchet MS"/>
                          <a:sym typeface="Trebuchet MS"/>
                        </a:rPr>
                        <a:t>Brindar atención al público dentro de los horarios de atención definidos institucionalmente.</a:t>
                      </a:r>
                      <a:endParaRPr lang="es-CO" sz="1100" b="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1764339">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algn="l">
                        <a:lnSpc>
                          <a:spcPts val="2726"/>
                        </a:lnSpc>
                        <a:spcBef>
                          <a:spcPct val="0"/>
                        </a:spcBef>
                        <a:defRPr/>
                      </a:pPr>
                      <a:endParaRPr lang="en-US" sz="1100" b="0" dirty="0">
                        <a:latin typeface="Humanst521 BT" panose="020B0602020204020204" pitchFamily="34" charset="0"/>
                      </a:endParaRPr>
                    </a:p>
                    <a:p>
                      <a:pPr marL="381905" lvl="1" indent="-190952" algn="l">
                        <a:lnSpc>
                          <a:spcPts val="2726"/>
                        </a:lnSpc>
                        <a:spcBef>
                          <a:spcPct val="0"/>
                        </a:spcBef>
                        <a:buFont typeface="Arial"/>
                        <a:buChar char="•"/>
                      </a:pPr>
                      <a:r>
                        <a:rPr lang="es-CO" sz="2531" b="0" u="none" strike="noStrike" spc="-147" noProof="0" dirty="0">
                          <a:solidFill>
                            <a:srgbClr val="000000"/>
                          </a:solidFill>
                          <a:latin typeface="Humanst521 BT" panose="020B0602020204020204" pitchFamily="34" charset="0"/>
                          <a:ea typeface="Trebuchet MS"/>
                          <a:cs typeface="Trebuchet MS"/>
                          <a:sym typeface="Trebuchet MS"/>
                        </a:rPr>
                        <a:t>Establecer un sistema de turnos acorde con las necesidades del servicio y las nuevas tecnologías, para la atención ordenada de peticiones, quejas, denuncias o reclamos, sin perjuicio del trato prioritario debido a personas en situaciones particulares.</a:t>
                      </a: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1763511">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algn="l">
                        <a:lnSpc>
                          <a:spcPts val="2726"/>
                        </a:lnSpc>
                        <a:spcBef>
                          <a:spcPct val="0"/>
                        </a:spcBef>
                        <a:defRPr/>
                      </a:pPr>
                      <a:endParaRPr lang="es-CO" sz="1100" b="0" noProof="0" dirty="0">
                        <a:latin typeface="Humanst521 BT" panose="020B0602020204020204" pitchFamily="34" charset="0"/>
                      </a:endParaRPr>
                    </a:p>
                    <a:p>
                      <a:pPr marL="381905" lvl="1" indent="-190952" algn="l">
                        <a:lnSpc>
                          <a:spcPts val="2726"/>
                        </a:lnSpc>
                        <a:spcBef>
                          <a:spcPct val="0"/>
                        </a:spcBef>
                        <a:buFont typeface="Arial"/>
                        <a:buChar char="•"/>
                      </a:pPr>
                      <a:r>
                        <a:rPr lang="es-CO" sz="2531" b="0" u="none" strike="noStrike" spc="-147" noProof="0" dirty="0">
                          <a:solidFill>
                            <a:srgbClr val="000000"/>
                          </a:solidFill>
                          <a:latin typeface="Humanst521 BT" panose="020B0602020204020204" pitchFamily="34" charset="0"/>
                          <a:ea typeface="Trebuchet MS"/>
                          <a:cs typeface="Trebuchet MS"/>
                          <a:sym typeface="Trebuchet MS"/>
                        </a:rPr>
                        <a:t>Expedir, hacer visible y actualizar anualmente una carta de trato digno a los ciudadanos donde la Institución especifique sus derechos y los medios disponibles para garantizarlos.</a:t>
                      </a: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pSp>
        <p:nvGrpSpPr>
          <p:cNvPr id="5" name="Group 5"/>
          <p:cNvGrpSpPr/>
          <p:nvPr/>
        </p:nvGrpSpPr>
        <p:grpSpPr>
          <a:xfrm>
            <a:off x="15132682" y="255206"/>
            <a:ext cx="2265739" cy="1137812"/>
            <a:chOff x="0" y="0"/>
            <a:chExt cx="2148256" cy="1078814"/>
          </a:xfrm>
        </p:grpSpPr>
        <p:sp>
          <p:nvSpPr>
            <p:cNvPr id="6" name="Freeform 6"/>
            <p:cNvSpPr/>
            <p:nvPr/>
          </p:nvSpPr>
          <p:spPr>
            <a:xfrm>
              <a:off x="0" y="0"/>
              <a:ext cx="2148205" cy="1078865"/>
            </a:xfrm>
            <a:custGeom>
              <a:avLst/>
              <a:gdLst/>
              <a:ahLst/>
              <a:cxnLst/>
              <a:rect l="l" t="t" r="r" b="b"/>
              <a:pathLst>
                <a:path w="2148205" h="1078865">
                  <a:moveTo>
                    <a:pt x="0" y="0"/>
                  </a:moveTo>
                  <a:lnTo>
                    <a:pt x="2148205" y="0"/>
                  </a:lnTo>
                  <a:lnTo>
                    <a:pt x="2148205" y="1078865"/>
                  </a:lnTo>
                  <a:lnTo>
                    <a:pt x="0" y="1078865"/>
                  </a:lnTo>
                  <a:lnTo>
                    <a:pt x="0" y="0"/>
                  </a:lnTo>
                  <a:close/>
                </a:path>
              </a:pathLst>
            </a:custGeom>
            <a:blipFill>
              <a:blip r:embed="rId3"/>
              <a:stretch>
                <a:fillRect r="-2" b="4"/>
              </a:stretch>
            </a:blipFill>
          </p:spPr>
        </p:sp>
      </p:grpSp>
      <p:sp>
        <p:nvSpPr>
          <p:cNvPr id="7" name="Freeform 7"/>
          <p:cNvSpPr/>
          <p:nvPr/>
        </p:nvSpPr>
        <p:spPr>
          <a:xfrm>
            <a:off x="1954614" y="2344842"/>
            <a:ext cx="1015043" cy="1015043"/>
          </a:xfrm>
          <a:custGeom>
            <a:avLst/>
            <a:gdLst/>
            <a:ahLst/>
            <a:cxnLst/>
            <a:rect l="l" t="t" r="r" b="b"/>
            <a:pathLst>
              <a:path w="1015043" h="1015043">
                <a:moveTo>
                  <a:pt x="0" y="0"/>
                </a:moveTo>
                <a:lnTo>
                  <a:pt x="1015043" y="0"/>
                </a:lnTo>
                <a:lnTo>
                  <a:pt x="1015043" y="1015042"/>
                </a:lnTo>
                <a:lnTo>
                  <a:pt x="0" y="10150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925955" y="3712766"/>
            <a:ext cx="960610" cy="960610"/>
          </a:xfrm>
          <a:custGeom>
            <a:avLst/>
            <a:gdLst/>
            <a:ahLst/>
            <a:cxnLst/>
            <a:rect l="l" t="t" r="r" b="b"/>
            <a:pathLst>
              <a:path w="960610" h="960610">
                <a:moveTo>
                  <a:pt x="0" y="0"/>
                </a:moveTo>
                <a:lnTo>
                  <a:pt x="960610" y="0"/>
                </a:lnTo>
                <a:lnTo>
                  <a:pt x="960610" y="960610"/>
                </a:lnTo>
                <a:lnTo>
                  <a:pt x="0" y="960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887346" y="5021634"/>
            <a:ext cx="1123031" cy="1123031"/>
          </a:xfrm>
          <a:custGeom>
            <a:avLst/>
            <a:gdLst/>
            <a:ahLst/>
            <a:cxnLst/>
            <a:rect l="l" t="t" r="r" b="b"/>
            <a:pathLst>
              <a:path w="1123031" h="1123031">
                <a:moveTo>
                  <a:pt x="0" y="0"/>
                </a:moveTo>
                <a:lnTo>
                  <a:pt x="1123030" y="0"/>
                </a:lnTo>
                <a:lnTo>
                  <a:pt x="1123030" y="1123031"/>
                </a:lnTo>
                <a:lnTo>
                  <a:pt x="0" y="1123031"/>
                </a:lnTo>
                <a:lnTo>
                  <a:pt x="0" y="0"/>
                </a:lnTo>
                <a:close/>
              </a:path>
            </a:pathLst>
          </a:custGeom>
          <a:blipFill>
            <a:blip r:embed="rId8"/>
            <a:stretch>
              <a:fillRect/>
            </a:stretch>
          </a:blipFill>
        </p:spPr>
      </p:sp>
      <p:sp>
        <p:nvSpPr>
          <p:cNvPr id="10" name="Freeform 10"/>
          <p:cNvSpPr/>
          <p:nvPr/>
        </p:nvSpPr>
        <p:spPr>
          <a:xfrm>
            <a:off x="1954614" y="6629075"/>
            <a:ext cx="1170655" cy="1100416"/>
          </a:xfrm>
          <a:custGeom>
            <a:avLst/>
            <a:gdLst/>
            <a:ahLst/>
            <a:cxnLst/>
            <a:rect l="l" t="t" r="r" b="b"/>
            <a:pathLst>
              <a:path w="1170655" h="1100416">
                <a:moveTo>
                  <a:pt x="0" y="0"/>
                </a:moveTo>
                <a:lnTo>
                  <a:pt x="1170656" y="0"/>
                </a:lnTo>
                <a:lnTo>
                  <a:pt x="1170656" y="1100416"/>
                </a:lnTo>
                <a:lnTo>
                  <a:pt x="0" y="1100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819436" y="8422513"/>
            <a:ext cx="1441012" cy="835787"/>
          </a:xfrm>
          <a:custGeom>
            <a:avLst/>
            <a:gdLst/>
            <a:ahLst/>
            <a:cxnLst/>
            <a:rect l="l" t="t" r="r" b="b"/>
            <a:pathLst>
              <a:path w="1441012" h="835787">
                <a:moveTo>
                  <a:pt x="0" y="0"/>
                </a:moveTo>
                <a:lnTo>
                  <a:pt x="1441012" y="0"/>
                </a:lnTo>
                <a:lnTo>
                  <a:pt x="1441012" y="835787"/>
                </a:lnTo>
                <a:lnTo>
                  <a:pt x="0" y="8357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3577594" y="817764"/>
            <a:ext cx="10253956" cy="873443"/>
          </a:xfrm>
          <a:prstGeom prst="rect">
            <a:avLst/>
          </a:prstGeom>
        </p:spPr>
        <p:txBody>
          <a:bodyPr lIns="0" tIns="0" rIns="0" bIns="0" rtlCol="0" anchor="t">
            <a:spAutoFit/>
          </a:bodyPr>
          <a:lstStyle/>
          <a:p>
            <a:pPr algn="l">
              <a:lnSpc>
                <a:spcPts val="6496"/>
              </a:lnSpc>
            </a:pPr>
            <a:r>
              <a:rPr lang="en-US" sz="5414" b="1" spc="-421">
                <a:solidFill>
                  <a:srgbClr val="7E7E7E"/>
                </a:solidFill>
                <a:latin typeface="Tahoma Bold"/>
                <a:ea typeface="Tahoma Bold"/>
                <a:cs typeface="Tahoma Bold"/>
                <a:sym typeface="Tahoma Bold"/>
              </a:rPr>
              <a:t>Deberes de la Institución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graphicFrame>
        <p:nvGraphicFramePr>
          <p:cNvPr id="4" name="Table 4"/>
          <p:cNvGraphicFramePr>
            <a:graphicFrameLocks noGrp="1"/>
          </p:cNvGraphicFramePr>
          <p:nvPr>
            <p:extLst>
              <p:ext uri="{D42A27DB-BD31-4B8C-83A1-F6EECF244321}">
                <p14:modId xmlns:p14="http://schemas.microsoft.com/office/powerpoint/2010/main" val="2277676744"/>
              </p:ext>
            </p:extLst>
          </p:nvPr>
        </p:nvGraphicFramePr>
        <p:xfrm>
          <a:off x="1223367" y="2019883"/>
          <a:ext cx="16175053" cy="7238416"/>
        </p:xfrm>
        <a:graphic>
          <a:graphicData uri="http://schemas.openxmlformats.org/drawingml/2006/table">
            <a:tbl>
              <a:tblPr/>
              <a:tblGrid>
                <a:gridCol w="2653341">
                  <a:extLst>
                    <a:ext uri="{9D8B030D-6E8A-4147-A177-3AD203B41FA5}">
                      <a16:colId xmlns:a16="http://schemas.microsoft.com/office/drawing/2014/main" val="20000"/>
                    </a:ext>
                  </a:extLst>
                </a:gridCol>
                <a:gridCol w="13521712">
                  <a:extLst>
                    <a:ext uri="{9D8B030D-6E8A-4147-A177-3AD203B41FA5}">
                      <a16:colId xmlns:a16="http://schemas.microsoft.com/office/drawing/2014/main" val="20001"/>
                    </a:ext>
                  </a:extLst>
                </a:gridCol>
              </a:tblGrid>
              <a:tr h="2045439">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1905" lvl="1" indent="-190952" algn="l">
                        <a:lnSpc>
                          <a:spcPts val="2726"/>
                        </a:lnSpc>
                        <a:spcBef>
                          <a:spcPct val="0"/>
                        </a:spcBef>
                        <a:buFont typeface="Arial"/>
                        <a:buChar char="•"/>
                        <a:defRPr/>
                      </a:pPr>
                      <a:r>
                        <a:rPr lang="es-CO" sz="2531" u="none" strike="noStrike" spc="-147" noProof="0" dirty="0">
                          <a:solidFill>
                            <a:srgbClr val="000000"/>
                          </a:solidFill>
                          <a:latin typeface="Humanst521 BT" panose="020B0602020204020204" pitchFamily="34" charset="0"/>
                          <a:ea typeface="Trebuchet MS"/>
                          <a:cs typeface="Trebuchet MS"/>
                          <a:sym typeface="Trebuchet MS"/>
                        </a:rPr>
                        <a:t>Tramitar las peticiones que lleguen por medios electrónicos, de acuerdo con el derecho a presentar peticiones y a obtener información y orientación.</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0"/>
                  </a:ext>
                </a:extLst>
              </a:tr>
              <a:tr h="1638395">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1905" lvl="1" indent="-190952" algn="l">
                        <a:lnSpc>
                          <a:spcPts val="2726"/>
                        </a:lnSpc>
                        <a:spcBef>
                          <a:spcPct val="0"/>
                        </a:spcBef>
                        <a:buFont typeface="Arial"/>
                        <a:buChar char="•"/>
                        <a:defRPr/>
                      </a:pPr>
                      <a:r>
                        <a:rPr lang="es-CO" sz="2531" u="none" strike="noStrike" spc="-147" noProof="0" dirty="0">
                          <a:solidFill>
                            <a:srgbClr val="000000"/>
                          </a:solidFill>
                          <a:latin typeface="Humanst521 BT" panose="020B0602020204020204" pitchFamily="34" charset="0"/>
                          <a:ea typeface="Trebuchet MS"/>
                          <a:cs typeface="Trebuchet MS"/>
                          <a:sym typeface="Trebuchet MS"/>
                        </a:rPr>
                        <a:t>Mantener una dependencia especializada para la función de atender quejas y orientar al público.</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1786969">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1905" lvl="1" indent="-190952" algn="l">
                        <a:lnSpc>
                          <a:spcPts val="2726"/>
                        </a:lnSpc>
                        <a:spcBef>
                          <a:spcPct val="0"/>
                        </a:spcBef>
                        <a:buFont typeface="Arial"/>
                        <a:buChar char="•"/>
                        <a:defRPr/>
                      </a:pPr>
                      <a:r>
                        <a:rPr lang="es-CO" sz="2531" u="none" strike="noStrike" spc="-147" noProof="0" dirty="0">
                          <a:solidFill>
                            <a:srgbClr val="000000"/>
                          </a:solidFill>
                          <a:latin typeface="Humanst521 BT" panose="020B0602020204020204" pitchFamily="34" charset="0"/>
                          <a:ea typeface="Trebuchet MS"/>
                          <a:cs typeface="Trebuchet MS"/>
                          <a:sym typeface="Trebuchet MS"/>
                        </a:rPr>
                        <a:t>Disponer de medios tecnológicos para tramitar y resolver peticiones, y permitir el uso de medios alternativos para quienes no dominen la tecnología respectiva</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1767613">
                <a:tc>
                  <a:txBody>
                    <a:bodyPr/>
                    <a:lstStyle/>
                    <a:p>
                      <a:pPr algn="l">
                        <a:lnSpc>
                          <a:spcPts val="1679"/>
                        </a:lnSpc>
                        <a:defRPr/>
                      </a:pPr>
                      <a:endParaRPr lang="en-US" sz="1100"/>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tc>
                  <a:txBody>
                    <a:bodyPr/>
                    <a:lstStyle/>
                    <a:p>
                      <a:pPr marL="381905" lvl="1" indent="-190952" algn="l">
                        <a:lnSpc>
                          <a:spcPts val="2726"/>
                        </a:lnSpc>
                        <a:spcBef>
                          <a:spcPct val="0"/>
                        </a:spcBef>
                        <a:buFont typeface="Arial"/>
                        <a:buChar char="•"/>
                        <a:defRPr/>
                      </a:pPr>
                      <a:r>
                        <a:rPr lang="es-CO" sz="2531" u="none" strike="noStrike" spc="-147" noProof="0" dirty="0">
                          <a:solidFill>
                            <a:srgbClr val="000000"/>
                          </a:solidFill>
                          <a:latin typeface="Humanst521 BT" panose="020B0602020204020204" pitchFamily="34" charset="0"/>
                          <a:ea typeface="Trebuchet MS"/>
                          <a:cs typeface="Trebuchet MS"/>
                          <a:sym typeface="Trebuchet MS"/>
                        </a:rPr>
                        <a:t>Habilitar espacios idóneos para consultar expedientes y documentos, así como para atender cómoda y ordenadamente al público.</a:t>
                      </a:r>
                      <a:endParaRPr lang="es-CO" sz="1100" noProof="0" dirty="0">
                        <a:latin typeface="Humanst521 BT" panose="020B0602020204020204" pitchFamily="34" charset="0"/>
                      </a:endParaRPr>
                    </a:p>
                  </a:txBody>
                  <a:tcPr marL="0" marR="0" marT="0" marB="0" anchor="ctr">
                    <a:lnL w="53578" cap="flat" cmpd="sng" algn="ctr">
                      <a:solidFill>
                        <a:srgbClr val="BEBEBE"/>
                      </a:solidFill>
                      <a:prstDash val="sysDot"/>
                      <a:round/>
                      <a:headEnd type="none" w="med" len="med"/>
                      <a:tailEnd type="none" w="med" len="med"/>
                    </a:lnL>
                    <a:lnR w="53578" cap="flat" cmpd="sng" algn="ctr">
                      <a:solidFill>
                        <a:srgbClr val="BEBEBE"/>
                      </a:solidFill>
                      <a:prstDash val="sysDot"/>
                      <a:round/>
                      <a:headEnd type="none" w="med" len="med"/>
                      <a:tailEnd type="none" w="med" len="med"/>
                    </a:lnR>
                    <a:lnT w="53578" cap="flat" cmpd="sng" algn="ctr">
                      <a:solidFill>
                        <a:srgbClr val="BEBEBE"/>
                      </a:solidFill>
                      <a:prstDash val="sysDot"/>
                      <a:round/>
                      <a:headEnd type="none" w="med" len="med"/>
                      <a:tailEnd type="none" w="med" len="med"/>
                    </a:lnT>
                    <a:lnB w="53578" cap="flat" cmpd="sng" algn="ctr">
                      <a:solidFill>
                        <a:srgbClr val="BEBEBE"/>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5" name="Group 5"/>
          <p:cNvGrpSpPr/>
          <p:nvPr/>
        </p:nvGrpSpPr>
        <p:grpSpPr>
          <a:xfrm>
            <a:off x="15132682" y="255206"/>
            <a:ext cx="2265739" cy="1137812"/>
            <a:chOff x="0" y="0"/>
            <a:chExt cx="2148256" cy="1078814"/>
          </a:xfrm>
        </p:grpSpPr>
        <p:sp>
          <p:nvSpPr>
            <p:cNvPr id="6" name="Freeform 6"/>
            <p:cNvSpPr/>
            <p:nvPr/>
          </p:nvSpPr>
          <p:spPr>
            <a:xfrm>
              <a:off x="0" y="0"/>
              <a:ext cx="2148205" cy="1078865"/>
            </a:xfrm>
            <a:custGeom>
              <a:avLst/>
              <a:gdLst/>
              <a:ahLst/>
              <a:cxnLst/>
              <a:rect l="l" t="t" r="r" b="b"/>
              <a:pathLst>
                <a:path w="2148205" h="1078865">
                  <a:moveTo>
                    <a:pt x="0" y="0"/>
                  </a:moveTo>
                  <a:lnTo>
                    <a:pt x="2148205" y="0"/>
                  </a:lnTo>
                  <a:lnTo>
                    <a:pt x="2148205" y="1078865"/>
                  </a:lnTo>
                  <a:lnTo>
                    <a:pt x="0" y="1078865"/>
                  </a:lnTo>
                  <a:lnTo>
                    <a:pt x="0" y="0"/>
                  </a:lnTo>
                  <a:close/>
                </a:path>
              </a:pathLst>
            </a:custGeom>
            <a:blipFill>
              <a:blip r:embed="rId3"/>
              <a:stretch>
                <a:fillRect r="-2" b="4"/>
              </a:stretch>
            </a:blipFill>
          </p:spPr>
        </p:sp>
      </p:grpSp>
      <p:grpSp>
        <p:nvGrpSpPr>
          <p:cNvPr id="7" name="Group 7"/>
          <p:cNvGrpSpPr/>
          <p:nvPr/>
        </p:nvGrpSpPr>
        <p:grpSpPr>
          <a:xfrm>
            <a:off x="1815330" y="5764255"/>
            <a:ext cx="1347038" cy="1381739"/>
            <a:chOff x="0" y="0"/>
            <a:chExt cx="867664" cy="890016"/>
          </a:xfrm>
        </p:grpSpPr>
        <p:sp>
          <p:nvSpPr>
            <p:cNvPr id="8" name="Freeform 8"/>
            <p:cNvSpPr/>
            <p:nvPr/>
          </p:nvSpPr>
          <p:spPr>
            <a:xfrm>
              <a:off x="0" y="0"/>
              <a:ext cx="867664" cy="890016"/>
            </a:xfrm>
            <a:custGeom>
              <a:avLst/>
              <a:gdLst/>
              <a:ahLst/>
              <a:cxnLst/>
              <a:rect l="l" t="t" r="r" b="b"/>
              <a:pathLst>
                <a:path w="867664" h="890016">
                  <a:moveTo>
                    <a:pt x="0" y="0"/>
                  </a:moveTo>
                  <a:lnTo>
                    <a:pt x="867664" y="0"/>
                  </a:lnTo>
                  <a:lnTo>
                    <a:pt x="867664" y="890016"/>
                  </a:lnTo>
                  <a:lnTo>
                    <a:pt x="0" y="890016"/>
                  </a:lnTo>
                  <a:lnTo>
                    <a:pt x="0" y="0"/>
                  </a:lnTo>
                  <a:close/>
                </a:path>
              </a:pathLst>
            </a:custGeom>
            <a:blipFill>
              <a:blip r:embed="rId4"/>
              <a:stretch>
                <a:fillRect l="-42441" r="-42441"/>
              </a:stretch>
            </a:blipFill>
          </p:spPr>
        </p:sp>
      </p:grpSp>
      <p:sp>
        <p:nvSpPr>
          <p:cNvPr id="9" name="Freeform 9"/>
          <p:cNvSpPr/>
          <p:nvPr/>
        </p:nvSpPr>
        <p:spPr>
          <a:xfrm>
            <a:off x="2053471" y="2361850"/>
            <a:ext cx="1138860" cy="1138860"/>
          </a:xfrm>
          <a:custGeom>
            <a:avLst/>
            <a:gdLst/>
            <a:ahLst/>
            <a:cxnLst/>
            <a:rect l="l" t="t" r="r" b="b"/>
            <a:pathLst>
              <a:path w="1138860" h="1138860">
                <a:moveTo>
                  <a:pt x="0" y="0"/>
                </a:moveTo>
                <a:lnTo>
                  <a:pt x="1138860" y="0"/>
                </a:lnTo>
                <a:lnTo>
                  <a:pt x="1138860" y="1138860"/>
                </a:lnTo>
                <a:lnTo>
                  <a:pt x="0" y="1138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911398" y="4319543"/>
            <a:ext cx="1154903" cy="1162166"/>
          </a:xfrm>
          <a:custGeom>
            <a:avLst/>
            <a:gdLst/>
            <a:ahLst/>
            <a:cxnLst/>
            <a:rect l="l" t="t" r="r" b="b"/>
            <a:pathLst>
              <a:path w="1154903" h="1162166">
                <a:moveTo>
                  <a:pt x="0" y="0"/>
                </a:moveTo>
                <a:lnTo>
                  <a:pt x="1154903" y="0"/>
                </a:lnTo>
                <a:lnTo>
                  <a:pt x="1154903" y="1162166"/>
                </a:lnTo>
                <a:lnTo>
                  <a:pt x="0" y="11621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3577594" y="817764"/>
            <a:ext cx="10253956" cy="873443"/>
          </a:xfrm>
          <a:prstGeom prst="rect">
            <a:avLst/>
          </a:prstGeom>
        </p:spPr>
        <p:txBody>
          <a:bodyPr lIns="0" tIns="0" rIns="0" bIns="0" rtlCol="0" anchor="t">
            <a:spAutoFit/>
          </a:bodyPr>
          <a:lstStyle/>
          <a:p>
            <a:pPr algn="l">
              <a:lnSpc>
                <a:spcPts val="6496"/>
              </a:lnSpc>
            </a:pPr>
            <a:r>
              <a:rPr lang="en-US" sz="5414" b="1" spc="-421">
                <a:solidFill>
                  <a:srgbClr val="7E7E7E"/>
                </a:solidFill>
                <a:latin typeface="Tahoma Bold"/>
                <a:ea typeface="Tahoma Bold"/>
                <a:cs typeface="Tahoma Bold"/>
                <a:sym typeface="Tahoma Bold"/>
              </a:rPr>
              <a:t>Deberes de la Institución</a:t>
            </a:r>
          </a:p>
        </p:txBody>
      </p:sp>
      <p:grpSp>
        <p:nvGrpSpPr>
          <p:cNvPr id="12" name="Group 12"/>
          <p:cNvGrpSpPr/>
          <p:nvPr/>
        </p:nvGrpSpPr>
        <p:grpSpPr>
          <a:xfrm>
            <a:off x="1980832" y="7536752"/>
            <a:ext cx="1115668" cy="1144409"/>
            <a:chOff x="0" y="0"/>
            <a:chExt cx="867664" cy="890016"/>
          </a:xfrm>
        </p:grpSpPr>
        <p:sp>
          <p:nvSpPr>
            <p:cNvPr id="13" name="Freeform 13"/>
            <p:cNvSpPr/>
            <p:nvPr/>
          </p:nvSpPr>
          <p:spPr>
            <a:xfrm>
              <a:off x="0" y="0"/>
              <a:ext cx="867664" cy="890016"/>
            </a:xfrm>
            <a:custGeom>
              <a:avLst/>
              <a:gdLst/>
              <a:ahLst/>
              <a:cxnLst/>
              <a:rect l="l" t="t" r="r" b="b"/>
              <a:pathLst>
                <a:path w="867664" h="890016">
                  <a:moveTo>
                    <a:pt x="0" y="0"/>
                  </a:moveTo>
                  <a:lnTo>
                    <a:pt x="867664" y="0"/>
                  </a:lnTo>
                  <a:lnTo>
                    <a:pt x="867664" y="890016"/>
                  </a:lnTo>
                  <a:lnTo>
                    <a:pt x="0" y="890016"/>
                  </a:lnTo>
                  <a:lnTo>
                    <a:pt x="0" y="0"/>
                  </a:lnTo>
                  <a:close/>
                </a:path>
              </a:pathLst>
            </a:custGeom>
            <a:blipFill>
              <a:blip r:embed="rId9"/>
              <a:stretch>
                <a:fillRect l="-41585" r="-41585"/>
              </a:stretch>
            </a:blipFill>
          </p:spPr>
        </p:sp>
      </p:grpSp>
    </p:spTree>
    <p:extLst>
      <p:ext uri="{BB962C8B-B14F-4D97-AF65-F5344CB8AC3E}">
        <p14:creationId xmlns:p14="http://schemas.microsoft.com/office/powerpoint/2010/main" val="129434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1573"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grpSp>
        <p:nvGrpSpPr>
          <p:cNvPr id="4" name="Group 4"/>
          <p:cNvGrpSpPr/>
          <p:nvPr/>
        </p:nvGrpSpPr>
        <p:grpSpPr>
          <a:xfrm>
            <a:off x="12691247" y="6777412"/>
            <a:ext cx="4625132" cy="962571"/>
            <a:chOff x="0" y="0"/>
            <a:chExt cx="4385310" cy="912660"/>
          </a:xfrm>
        </p:grpSpPr>
        <p:sp>
          <p:nvSpPr>
            <p:cNvPr id="5" name="Freeform 5"/>
            <p:cNvSpPr/>
            <p:nvPr/>
          </p:nvSpPr>
          <p:spPr>
            <a:xfrm>
              <a:off x="8509" y="8509"/>
              <a:ext cx="4368292" cy="895731"/>
            </a:xfrm>
            <a:custGeom>
              <a:avLst/>
              <a:gdLst/>
              <a:ahLst/>
              <a:cxnLst/>
              <a:rect l="l" t="t" r="r" b="b"/>
              <a:pathLst>
                <a:path w="4368292" h="895731">
                  <a:moveTo>
                    <a:pt x="0" y="149225"/>
                  </a:moveTo>
                  <a:cubicBezTo>
                    <a:pt x="0" y="66802"/>
                    <a:pt x="67818" y="0"/>
                    <a:pt x="151511" y="0"/>
                  </a:cubicBezTo>
                  <a:lnTo>
                    <a:pt x="4216781" y="0"/>
                  </a:lnTo>
                  <a:cubicBezTo>
                    <a:pt x="4300474" y="0"/>
                    <a:pt x="4368292" y="66802"/>
                    <a:pt x="4368292" y="149352"/>
                  </a:cubicBezTo>
                  <a:lnTo>
                    <a:pt x="4368292" y="746379"/>
                  </a:lnTo>
                  <a:cubicBezTo>
                    <a:pt x="4368292" y="828802"/>
                    <a:pt x="4300474" y="895731"/>
                    <a:pt x="4216781" y="895731"/>
                  </a:cubicBezTo>
                  <a:lnTo>
                    <a:pt x="151511" y="895731"/>
                  </a:lnTo>
                  <a:cubicBezTo>
                    <a:pt x="67818" y="895731"/>
                    <a:pt x="0" y="828802"/>
                    <a:pt x="0" y="746379"/>
                  </a:cubicBezTo>
                  <a:close/>
                </a:path>
              </a:pathLst>
            </a:custGeom>
            <a:solidFill>
              <a:srgbClr val="FFFFFF"/>
            </a:solidFill>
          </p:spPr>
        </p:sp>
        <p:sp>
          <p:nvSpPr>
            <p:cNvPr id="6" name="Freeform 6"/>
            <p:cNvSpPr/>
            <p:nvPr/>
          </p:nvSpPr>
          <p:spPr>
            <a:xfrm>
              <a:off x="0" y="0"/>
              <a:ext cx="4385310" cy="912749"/>
            </a:xfrm>
            <a:custGeom>
              <a:avLst/>
              <a:gdLst/>
              <a:ahLst/>
              <a:cxnLst/>
              <a:rect l="l" t="t" r="r" b="b"/>
              <a:pathLst>
                <a:path w="4385310" h="912749">
                  <a:moveTo>
                    <a:pt x="0" y="157734"/>
                  </a:moveTo>
                  <a:cubicBezTo>
                    <a:pt x="0" y="70485"/>
                    <a:pt x="71755" y="0"/>
                    <a:pt x="160020" y="0"/>
                  </a:cubicBezTo>
                  <a:lnTo>
                    <a:pt x="4225290" y="0"/>
                  </a:lnTo>
                  <a:lnTo>
                    <a:pt x="4225290" y="8509"/>
                  </a:lnTo>
                  <a:lnTo>
                    <a:pt x="4225290" y="0"/>
                  </a:lnTo>
                  <a:cubicBezTo>
                    <a:pt x="4313555" y="0"/>
                    <a:pt x="4385310" y="70485"/>
                    <a:pt x="4385310" y="157734"/>
                  </a:cubicBezTo>
                  <a:lnTo>
                    <a:pt x="4376801" y="157734"/>
                  </a:lnTo>
                  <a:lnTo>
                    <a:pt x="4385310" y="157734"/>
                  </a:lnTo>
                  <a:lnTo>
                    <a:pt x="4385310" y="754888"/>
                  </a:lnTo>
                  <a:lnTo>
                    <a:pt x="4376801" y="754888"/>
                  </a:lnTo>
                  <a:lnTo>
                    <a:pt x="4385310" y="754888"/>
                  </a:lnTo>
                  <a:cubicBezTo>
                    <a:pt x="4385310" y="842137"/>
                    <a:pt x="4313555" y="912622"/>
                    <a:pt x="4225290" y="912622"/>
                  </a:cubicBezTo>
                  <a:lnTo>
                    <a:pt x="4225290" y="904240"/>
                  </a:lnTo>
                  <a:lnTo>
                    <a:pt x="4225290" y="912749"/>
                  </a:lnTo>
                  <a:lnTo>
                    <a:pt x="160020" y="912749"/>
                  </a:lnTo>
                  <a:lnTo>
                    <a:pt x="160020" y="904240"/>
                  </a:lnTo>
                  <a:lnTo>
                    <a:pt x="160020" y="912749"/>
                  </a:lnTo>
                  <a:cubicBezTo>
                    <a:pt x="71755" y="912622"/>
                    <a:pt x="0" y="842137"/>
                    <a:pt x="0" y="754888"/>
                  </a:cubicBezTo>
                  <a:lnTo>
                    <a:pt x="0" y="157734"/>
                  </a:lnTo>
                  <a:lnTo>
                    <a:pt x="8509" y="157734"/>
                  </a:lnTo>
                  <a:lnTo>
                    <a:pt x="0" y="157734"/>
                  </a:lnTo>
                  <a:moveTo>
                    <a:pt x="16891" y="157734"/>
                  </a:moveTo>
                  <a:lnTo>
                    <a:pt x="16891" y="754888"/>
                  </a:lnTo>
                  <a:lnTo>
                    <a:pt x="8509" y="754888"/>
                  </a:lnTo>
                  <a:lnTo>
                    <a:pt x="17018" y="754888"/>
                  </a:lnTo>
                  <a:cubicBezTo>
                    <a:pt x="17018" y="832485"/>
                    <a:pt x="80899" y="895731"/>
                    <a:pt x="160020" y="895731"/>
                  </a:cubicBezTo>
                  <a:lnTo>
                    <a:pt x="4225290" y="895731"/>
                  </a:lnTo>
                  <a:cubicBezTo>
                    <a:pt x="4304411" y="895731"/>
                    <a:pt x="4368292" y="832612"/>
                    <a:pt x="4368292" y="754888"/>
                  </a:cubicBezTo>
                  <a:lnTo>
                    <a:pt x="4368292" y="157734"/>
                  </a:lnTo>
                  <a:cubicBezTo>
                    <a:pt x="4368292" y="80137"/>
                    <a:pt x="4304411" y="16891"/>
                    <a:pt x="4225290" y="16891"/>
                  </a:cubicBezTo>
                  <a:lnTo>
                    <a:pt x="160020" y="16891"/>
                  </a:lnTo>
                  <a:lnTo>
                    <a:pt x="160020" y="8509"/>
                  </a:lnTo>
                  <a:lnTo>
                    <a:pt x="160020" y="17018"/>
                  </a:lnTo>
                  <a:cubicBezTo>
                    <a:pt x="80899" y="16891"/>
                    <a:pt x="16891" y="80137"/>
                    <a:pt x="16891" y="157734"/>
                  </a:cubicBezTo>
                  <a:close/>
                </a:path>
              </a:pathLst>
            </a:custGeom>
            <a:solidFill>
              <a:srgbClr val="000000"/>
            </a:solidFill>
          </p:spPr>
        </p:sp>
        <p:sp>
          <p:nvSpPr>
            <p:cNvPr id="7" name="TextBox 7"/>
            <p:cNvSpPr txBox="1"/>
            <p:nvPr/>
          </p:nvSpPr>
          <p:spPr>
            <a:xfrm>
              <a:off x="0" y="-19050"/>
              <a:ext cx="4385310" cy="931710"/>
            </a:xfrm>
            <a:prstGeom prst="rect">
              <a:avLst/>
            </a:prstGeom>
          </p:spPr>
          <p:txBody>
            <a:bodyPr lIns="50800" tIns="50800" rIns="50800" bIns="50800" rtlCol="0" anchor="ctr"/>
            <a:lstStyle/>
            <a:p>
              <a:pPr algn="l">
                <a:lnSpc>
                  <a:spcPts val="3037"/>
                </a:lnSpc>
              </a:pPr>
              <a:endParaRPr/>
            </a:p>
            <a:p>
              <a:pPr algn="l">
                <a:lnSpc>
                  <a:spcPts val="3037"/>
                </a:lnSpc>
              </a:pPr>
              <a:r>
                <a:rPr lang="en-US" sz="2531" b="1" spc="-140">
                  <a:solidFill>
                    <a:srgbClr val="000000"/>
                  </a:solidFill>
                  <a:latin typeface="Trebuchet MS Bold"/>
                  <a:ea typeface="Trebuchet MS Bold"/>
                  <a:cs typeface="Trebuchet MS Bold"/>
                  <a:sym typeface="Trebuchet MS Bold"/>
                </a:rPr>
                <a:t>Acceda a cada uno de los canales y sitios en la web</a:t>
              </a:r>
            </a:p>
            <a:p>
              <a:pPr algn="ctr">
                <a:lnSpc>
                  <a:spcPts val="3037"/>
                </a:lnSpc>
              </a:pPr>
              <a:endParaRPr lang="en-US" sz="2531" b="1" spc="-140">
                <a:solidFill>
                  <a:srgbClr val="000000"/>
                </a:solidFill>
                <a:latin typeface="Trebuchet MS Bold"/>
                <a:ea typeface="Trebuchet MS Bold"/>
                <a:cs typeface="Trebuchet MS Bold"/>
                <a:sym typeface="Trebuchet MS Bold"/>
              </a:endParaRPr>
            </a:p>
          </p:txBody>
        </p:sp>
      </p:grpSp>
      <p:grpSp>
        <p:nvGrpSpPr>
          <p:cNvPr id="8" name="Group 8"/>
          <p:cNvGrpSpPr/>
          <p:nvPr/>
        </p:nvGrpSpPr>
        <p:grpSpPr>
          <a:xfrm>
            <a:off x="2762082" y="9773333"/>
            <a:ext cx="96735" cy="285036"/>
            <a:chOff x="0" y="0"/>
            <a:chExt cx="91719" cy="270256"/>
          </a:xfrm>
        </p:grpSpPr>
        <p:sp>
          <p:nvSpPr>
            <p:cNvPr id="9" name="Freeform 9"/>
            <p:cNvSpPr/>
            <p:nvPr/>
          </p:nvSpPr>
          <p:spPr>
            <a:xfrm>
              <a:off x="0" y="0"/>
              <a:ext cx="91694" cy="270256"/>
            </a:xfrm>
            <a:custGeom>
              <a:avLst/>
              <a:gdLst/>
              <a:ahLst/>
              <a:cxnLst/>
              <a:rect l="l" t="t" r="r" b="b"/>
              <a:pathLst>
                <a:path w="91694" h="270256">
                  <a:moveTo>
                    <a:pt x="0" y="0"/>
                  </a:moveTo>
                  <a:lnTo>
                    <a:pt x="91694" y="0"/>
                  </a:lnTo>
                  <a:lnTo>
                    <a:pt x="91694" y="270256"/>
                  </a:lnTo>
                  <a:lnTo>
                    <a:pt x="0" y="270256"/>
                  </a:lnTo>
                  <a:lnTo>
                    <a:pt x="0" y="0"/>
                  </a:lnTo>
                  <a:close/>
                </a:path>
              </a:pathLst>
            </a:custGeom>
            <a:blipFill>
              <a:blip r:embed="rId3"/>
              <a:stretch>
                <a:fillRect l="-1385" r="-1426"/>
              </a:stretch>
            </a:blipFill>
          </p:spPr>
        </p:sp>
      </p:grpSp>
      <p:grpSp>
        <p:nvGrpSpPr>
          <p:cNvPr id="10" name="Group 10"/>
          <p:cNvGrpSpPr/>
          <p:nvPr/>
        </p:nvGrpSpPr>
        <p:grpSpPr>
          <a:xfrm>
            <a:off x="2490159" y="9773333"/>
            <a:ext cx="96735" cy="285036"/>
            <a:chOff x="0" y="0"/>
            <a:chExt cx="91719" cy="270256"/>
          </a:xfrm>
        </p:grpSpPr>
        <p:sp>
          <p:nvSpPr>
            <p:cNvPr id="11" name="Freeform 11"/>
            <p:cNvSpPr/>
            <p:nvPr/>
          </p:nvSpPr>
          <p:spPr>
            <a:xfrm>
              <a:off x="0" y="0"/>
              <a:ext cx="91694" cy="270256"/>
            </a:xfrm>
            <a:custGeom>
              <a:avLst/>
              <a:gdLst/>
              <a:ahLst/>
              <a:cxnLst/>
              <a:rect l="l" t="t" r="r" b="b"/>
              <a:pathLst>
                <a:path w="91694" h="270256">
                  <a:moveTo>
                    <a:pt x="0" y="0"/>
                  </a:moveTo>
                  <a:lnTo>
                    <a:pt x="91694" y="0"/>
                  </a:lnTo>
                  <a:lnTo>
                    <a:pt x="91694" y="270256"/>
                  </a:lnTo>
                  <a:lnTo>
                    <a:pt x="0" y="270256"/>
                  </a:lnTo>
                  <a:lnTo>
                    <a:pt x="0" y="0"/>
                  </a:lnTo>
                  <a:close/>
                </a:path>
              </a:pathLst>
            </a:custGeom>
            <a:blipFill>
              <a:blip r:embed="rId3"/>
              <a:stretch>
                <a:fillRect l="-1385" r="-1426"/>
              </a:stretch>
            </a:blipFill>
          </p:spPr>
        </p:sp>
      </p:grpSp>
      <p:grpSp>
        <p:nvGrpSpPr>
          <p:cNvPr id="12" name="Group 12"/>
          <p:cNvGrpSpPr/>
          <p:nvPr/>
        </p:nvGrpSpPr>
        <p:grpSpPr>
          <a:xfrm>
            <a:off x="3482346" y="9404716"/>
            <a:ext cx="296180" cy="285036"/>
            <a:chOff x="0" y="0"/>
            <a:chExt cx="280822" cy="270256"/>
          </a:xfrm>
        </p:grpSpPr>
        <p:sp>
          <p:nvSpPr>
            <p:cNvPr id="13" name="Freeform 13"/>
            <p:cNvSpPr/>
            <p:nvPr/>
          </p:nvSpPr>
          <p:spPr>
            <a:xfrm>
              <a:off x="0" y="0"/>
              <a:ext cx="280797" cy="270256"/>
            </a:xfrm>
            <a:custGeom>
              <a:avLst/>
              <a:gdLst/>
              <a:ahLst/>
              <a:cxnLst/>
              <a:rect l="l" t="t" r="r" b="b"/>
              <a:pathLst>
                <a:path w="280797" h="270256">
                  <a:moveTo>
                    <a:pt x="0" y="0"/>
                  </a:moveTo>
                  <a:lnTo>
                    <a:pt x="280797" y="0"/>
                  </a:lnTo>
                  <a:lnTo>
                    <a:pt x="280797" y="270256"/>
                  </a:lnTo>
                  <a:lnTo>
                    <a:pt x="0" y="270256"/>
                  </a:lnTo>
                  <a:lnTo>
                    <a:pt x="0" y="0"/>
                  </a:lnTo>
                  <a:close/>
                </a:path>
              </a:pathLst>
            </a:custGeom>
            <a:blipFill>
              <a:blip r:embed="rId4"/>
              <a:stretch>
                <a:fillRect t="-775" r="-9" b="-770"/>
              </a:stretch>
            </a:blipFill>
          </p:spPr>
        </p:sp>
      </p:grpSp>
      <p:grpSp>
        <p:nvGrpSpPr>
          <p:cNvPr id="14" name="Group 14"/>
          <p:cNvGrpSpPr/>
          <p:nvPr/>
        </p:nvGrpSpPr>
        <p:grpSpPr>
          <a:xfrm>
            <a:off x="2860974" y="9404716"/>
            <a:ext cx="96735" cy="285036"/>
            <a:chOff x="0" y="0"/>
            <a:chExt cx="91719" cy="270256"/>
          </a:xfrm>
        </p:grpSpPr>
        <p:sp>
          <p:nvSpPr>
            <p:cNvPr id="15" name="Freeform 15"/>
            <p:cNvSpPr/>
            <p:nvPr/>
          </p:nvSpPr>
          <p:spPr>
            <a:xfrm>
              <a:off x="0" y="0"/>
              <a:ext cx="91694" cy="270256"/>
            </a:xfrm>
            <a:custGeom>
              <a:avLst/>
              <a:gdLst/>
              <a:ahLst/>
              <a:cxnLst/>
              <a:rect l="l" t="t" r="r" b="b"/>
              <a:pathLst>
                <a:path w="91694" h="270256">
                  <a:moveTo>
                    <a:pt x="0" y="0"/>
                  </a:moveTo>
                  <a:lnTo>
                    <a:pt x="91694" y="0"/>
                  </a:lnTo>
                  <a:lnTo>
                    <a:pt x="91694" y="270256"/>
                  </a:lnTo>
                  <a:lnTo>
                    <a:pt x="0" y="270256"/>
                  </a:lnTo>
                  <a:lnTo>
                    <a:pt x="0" y="0"/>
                  </a:lnTo>
                  <a:close/>
                </a:path>
              </a:pathLst>
            </a:custGeom>
            <a:blipFill>
              <a:blip r:embed="rId5"/>
              <a:stretch>
                <a:fillRect t="-2124" r="-27" b="-2119"/>
              </a:stretch>
            </a:blipFill>
          </p:spPr>
        </p:sp>
      </p:grpSp>
      <p:grpSp>
        <p:nvGrpSpPr>
          <p:cNvPr id="16" name="Group 16"/>
          <p:cNvGrpSpPr/>
          <p:nvPr/>
        </p:nvGrpSpPr>
        <p:grpSpPr>
          <a:xfrm>
            <a:off x="2451945" y="9404716"/>
            <a:ext cx="96735" cy="285036"/>
            <a:chOff x="0" y="0"/>
            <a:chExt cx="91719" cy="270256"/>
          </a:xfrm>
        </p:grpSpPr>
        <p:sp>
          <p:nvSpPr>
            <p:cNvPr id="17" name="Freeform 17"/>
            <p:cNvSpPr/>
            <p:nvPr/>
          </p:nvSpPr>
          <p:spPr>
            <a:xfrm>
              <a:off x="0" y="0"/>
              <a:ext cx="91694" cy="270256"/>
            </a:xfrm>
            <a:custGeom>
              <a:avLst/>
              <a:gdLst/>
              <a:ahLst/>
              <a:cxnLst/>
              <a:rect l="l" t="t" r="r" b="b"/>
              <a:pathLst>
                <a:path w="91694" h="270256">
                  <a:moveTo>
                    <a:pt x="0" y="0"/>
                  </a:moveTo>
                  <a:lnTo>
                    <a:pt x="91694" y="0"/>
                  </a:lnTo>
                  <a:lnTo>
                    <a:pt x="91694" y="270256"/>
                  </a:lnTo>
                  <a:lnTo>
                    <a:pt x="0" y="270256"/>
                  </a:lnTo>
                  <a:lnTo>
                    <a:pt x="0" y="0"/>
                  </a:lnTo>
                  <a:close/>
                </a:path>
              </a:pathLst>
            </a:custGeom>
            <a:blipFill>
              <a:blip r:embed="rId5"/>
              <a:stretch>
                <a:fillRect t="-2124" r="-27" b="-2119"/>
              </a:stretch>
            </a:blipFill>
          </p:spPr>
        </p:sp>
      </p:grpSp>
      <p:grpSp>
        <p:nvGrpSpPr>
          <p:cNvPr id="18" name="Group 18"/>
          <p:cNvGrpSpPr/>
          <p:nvPr/>
        </p:nvGrpSpPr>
        <p:grpSpPr>
          <a:xfrm>
            <a:off x="1838690" y="9404716"/>
            <a:ext cx="353267" cy="285036"/>
            <a:chOff x="0" y="0"/>
            <a:chExt cx="334950" cy="270256"/>
          </a:xfrm>
        </p:grpSpPr>
        <p:sp>
          <p:nvSpPr>
            <p:cNvPr id="19" name="Freeform 19"/>
            <p:cNvSpPr/>
            <p:nvPr/>
          </p:nvSpPr>
          <p:spPr>
            <a:xfrm>
              <a:off x="0" y="0"/>
              <a:ext cx="334899" cy="270256"/>
            </a:xfrm>
            <a:custGeom>
              <a:avLst/>
              <a:gdLst/>
              <a:ahLst/>
              <a:cxnLst/>
              <a:rect l="l" t="t" r="r" b="b"/>
              <a:pathLst>
                <a:path w="334899" h="270256">
                  <a:moveTo>
                    <a:pt x="0" y="0"/>
                  </a:moveTo>
                  <a:lnTo>
                    <a:pt x="334899" y="0"/>
                  </a:lnTo>
                  <a:lnTo>
                    <a:pt x="334899" y="270256"/>
                  </a:lnTo>
                  <a:lnTo>
                    <a:pt x="0" y="270256"/>
                  </a:lnTo>
                  <a:lnTo>
                    <a:pt x="0" y="0"/>
                  </a:lnTo>
                  <a:close/>
                </a:path>
              </a:pathLst>
            </a:custGeom>
            <a:blipFill>
              <a:blip r:embed="rId6"/>
              <a:stretch>
                <a:fillRect t="-277" r="-15" b="-277"/>
              </a:stretch>
            </a:blipFill>
          </p:spPr>
        </p:sp>
      </p:grpSp>
      <p:grpSp>
        <p:nvGrpSpPr>
          <p:cNvPr id="20" name="Group 20"/>
          <p:cNvGrpSpPr/>
          <p:nvPr/>
        </p:nvGrpSpPr>
        <p:grpSpPr>
          <a:xfrm>
            <a:off x="1431951" y="9404716"/>
            <a:ext cx="220728" cy="285036"/>
            <a:chOff x="0" y="0"/>
            <a:chExt cx="209283" cy="270256"/>
          </a:xfrm>
        </p:grpSpPr>
        <p:sp>
          <p:nvSpPr>
            <p:cNvPr id="21" name="Freeform 21"/>
            <p:cNvSpPr/>
            <p:nvPr/>
          </p:nvSpPr>
          <p:spPr>
            <a:xfrm>
              <a:off x="0" y="0"/>
              <a:ext cx="209296" cy="270256"/>
            </a:xfrm>
            <a:custGeom>
              <a:avLst/>
              <a:gdLst/>
              <a:ahLst/>
              <a:cxnLst/>
              <a:rect l="l" t="t" r="r" b="b"/>
              <a:pathLst>
                <a:path w="209296" h="270256">
                  <a:moveTo>
                    <a:pt x="0" y="0"/>
                  </a:moveTo>
                  <a:lnTo>
                    <a:pt x="209296" y="0"/>
                  </a:lnTo>
                  <a:lnTo>
                    <a:pt x="209296" y="270256"/>
                  </a:lnTo>
                  <a:lnTo>
                    <a:pt x="0" y="270256"/>
                  </a:lnTo>
                  <a:lnTo>
                    <a:pt x="0" y="0"/>
                  </a:lnTo>
                  <a:close/>
                </a:path>
              </a:pathLst>
            </a:custGeom>
            <a:blipFill>
              <a:blip r:embed="rId7"/>
              <a:stretch>
                <a:fillRect t="-455" r="6" b="-451"/>
              </a:stretch>
            </a:blipFill>
          </p:spPr>
        </p:sp>
      </p:grpSp>
      <p:grpSp>
        <p:nvGrpSpPr>
          <p:cNvPr id="22" name="Group 22"/>
          <p:cNvGrpSpPr/>
          <p:nvPr/>
        </p:nvGrpSpPr>
        <p:grpSpPr>
          <a:xfrm>
            <a:off x="1202503" y="9404716"/>
            <a:ext cx="96735" cy="285036"/>
            <a:chOff x="0" y="0"/>
            <a:chExt cx="91719" cy="270256"/>
          </a:xfrm>
        </p:grpSpPr>
        <p:sp>
          <p:nvSpPr>
            <p:cNvPr id="23" name="Freeform 23"/>
            <p:cNvSpPr/>
            <p:nvPr/>
          </p:nvSpPr>
          <p:spPr>
            <a:xfrm>
              <a:off x="0" y="0"/>
              <a:ext cx="91694" cy="270256"/>
            </a:xfrm>
            <a:custGeom>
              <a:avLst/>
              <a:gdLst/>
              <a:ahLst/>
              <a:cxnLst/>
              <a:rect l="l" t="t" r="r" b="b"/>
              <a:pathLst>
                <a:path w="91694" h="270256">
                  <a:moveTo>
                    <a:pt x="0" y="0"/>
                  </a:moveTo>
                  <a:lnTo>
                    <a:pt x="91694" y="0"/>
                  </a:lnTo>
                  <a:lnTo>
                    <a:pt x="91694" y="270256"/>
                  </a:lnTo>
                  <a:lnTo>
                    <a:pt x="0" y="270256"/>
                  </a:lnTo>
                  <a:lnTo>
                    <a:pt x="0" y="0"/>
                  </a:lnTo>
                  <a:close/>
                </a:path>
              </a:pathLst>
            </a:custGeom>
            <a:blipFill>
              <a:blip r:embed="rId3"/>
              <a:stretch>
                <a:fillRect l="-1385" r="-1426"/>
              </a:stretch>
            </a:blipFill>
          </p:spPr>
        </p:sp>
      </p:grpSp>
      <p:grpSp>
        <p:nvGrpSpPr>
          <p:cNvPr id="24" name="Group 24"/>
          <p:cNvGrpSpPr/>
          <p:nvPr/>
        </p:nvGrpSpPr>
        <p:grpSpPr>
          <a:xfrm>
            <a:off x="1890446" y="9773333"/>
            <a:ext cx="425049" cy="285746"/>
            <a:chOff x="0" y="0"/>
            <a:chExt cx="403009" cy="270929"/>
          </a:xfrm>
        </p:grpSpPr>
        <p:sp>
          <p:nvSpPr>
            <p:cNvPr id="25" name="Freeform 25"/>
            <p:cNvSpPr/>
            <p:nvPr/>
          </p:nvSpPr>
          <p:spPr>
            <a:xfrm>
              <a:off x="0" y="0"/>
              <a:ext cx="402463" cy="270256"/>
            </a:xfrm>
            <a:custGeom>
              <a:avLst/>
              <a:gdLst/>
              <a:ahLst/>
              <a:cxnLst/>
              <a:rect l="l" t="t" r="r" b="b"/>
              <a:pathLst>
                <a:path w="402463" h="270256">
                  <a:moveTo>
                    <a:pt x="356616" y="0"/>
                  </a:moveTo>
                  <a:lnTo>
                    <a:pt x="45847" y="0"/>
                  </a:lnTo>
                  <a:lnTo>
                    <a:pt x="15240" y="46482"/>
                  </a:lnTo>
                  <a:lnTo>
                    <a:pt x="0" y="104267"/>
                  </a:lnTo>
                  <a:lnTo>
                    <a:pt x="0" y="165862"/>
                  </a:lnTo>
                  <a:lnTo>
                    <a:pt x="15240" y="223774"/>
                  </a:lnTo>
                  <a:lnTo>
                    <a:pt x="45847" y="270256"/>
                  </a:lnTo>
                  <a:lnTo>
                    <a:pt x="356616" y="270256"/>
                  </a:lnTo>
                  <a:lnTo>
                    <a:pt x="387223" y="223774"/>
                  </a:lnTo>
                  <a:lnTo>
                    <a:pt x="402463" y="165862"/>
                  </a:lnTo>
                  <a:lnTo>
                    <a:pt x="402463" y="104267"/>
                  </a:lnTo>
                  <a:lnTo>
                    <a:pt x="387223" y="46355"/>
                  </a:lnTo>
                  <a:lnTo>
                    <a:pt x="356616" y="0"/>
                  </a:lnTo>
                  <a:close/>
                </a:path>
              </a:pathLst>
            </a:custGeom>
            <a:solidFill>
              <a:srgbClr val="FFFF00"/>
            </a:solidFill>
          </p:spPr>
        </p:sp>
      </p:grpSp>
      <p:sp>
        <p:nvSpPr>
          <p:cNvPr id="26" name="Freeform 26"/>
          <p:cNvSpPr/>
          <p:nvPr/>
        </p:nvSpPr>
        <p:spPr>
          <a:xfrm>
            <a:off x="1208450" y="1346418"/>
            <a:ext cx="3925857" cy="5427732"/>
          </a:xfrm>
          <a:custGeom>
            <a:avLst/>
            <a:gdLst/>
            <a:ahLst/>
            <a:cxnLst/>
            <a:rect l="l" t="t" r="r" b="b"/>
            <a:pathLst>
              <a:path w="3925857" h="5427732">
                <a:moveTo>
                  <a:pt x="0" y="0"/>
                </a:moveTo>
                <a:lnTo>
                  <a:pt x="3925857" y="0"/>
                </a:lnTo>
                <a:lnTo>
                  <a:pt x="3925857" y="5427732"/>
                </a:lnTo>
                <a:lnTo>
                  <a:pt x="0" y="54277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a:off x="5194127" y="1349700"/>
            <a:ext cx="3889946" cy="5415717"/>
          </a:xfrm>
          <a:custGeom>
            <a:avLst/>
            <a:gdLst/>
            <a:ahLst/>
            <a:cxnLst/>
            <a:rect l="l" t="t" r="r" b="b"/>
            <a:pathLst>
              <a:path w="3889946" h="5415717">
                <a:moveTo>
                  <a:pt x="0" y="0"/>
                </a:moveTo>
                <a:lnTo>
                  <a:pt x="3889946" y="0"/>
                </a:lnTo>
                <a:lnTo>
                  <a:pt x="3889946" y="5415717"/>
                </a:lnTo>
                <a:lnTo>
                  <a:pt x="0" y="54157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9197002" y="1346458"/>
            <a:ext cx="3875319" cy="5384977"/>
          </a:xfrm>
          <a:custGeom>
            <a:avLst/>
            <a:gdLst/>
            <a:ahLst/>
            <a:cxnLst/>
            <a:rect l="l" t="t" r="r" b="b"/>
            <a:pathLst>
              <a:path w="3875319" h="5384977">
                <a:moveTo>
                  <a:pt x="0" y="0"/>
                </a:moveTo>
                <a:lnTo>
                  <a:pt x="3875319" y="0"/>
                </a:lnTo>
                <a:lnTo>
                  <a:pt x="3875319" y="5384977"/>
                </a:lnTo>
                <a:lnTo>
                  <a:pt x="0" y="53849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O" dirty="0"/>
          </a:p>
        </p:txBody>
      </p:sp>
      <p:sp>
        <p:nvSpPr>
          <p:cNvPr id="29" name="Freeform 29"/>
          <p:cNvSpPr/>
          <p:nvPr/>
        </p:nvSpPr>
        <p:spPr>
          <a:xfrm>
            <a:off x="13140660" y="1391236"/>
            <a:ext cx="3892625" cy="5340132"/>
          </a:xfrm>
          <a:custGeom>
            <a:avLst/>
            <a:gdLst/>
            <a:ahLst/>
            <a:cxnLst/>
            <a:rect l="l" t="t" r="r" b="b"/>
            <a:pathLst>
              <a:path w="3892625" h="5340132">
                <a:moveTo>
                  <a:pt x="0" y="0"/>
                </a:moveTo>
                <a:lnTo>
                  <a:pt x="3892625" y="0"/>
                </a:lnTo>
                <a:lnTo>
                  <a:pt x="3892625" y="5340132"/>
                </a:lnTo>
                <a:lnTo>
                  <a:pt x="0" y="53401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0" name="TextBox 30"/>
          <p:cNvSpPr txBox="1"/>
          <p:nvPr/>
        </p:nvSpPr>
        <p:spPr>
          <a:xfrm>
            <a:off x="1410520" y="246873"/>
            <a:ext cx="9447980" cy="746305"/>
          </a:xfrm>
          <a:prstGeom prst="rect">
            <a:avLst/>
          </a:prstGeom>
        </p:spPr>
        <p:txBody>
          <a:bodyPr lIns="0" tIns="0" rIns="0" bIns="0" rtlCol="0" anchor="t">
            <a:spAutoFit/>
          </a:bodyPr>
          <a:lstStyle/>
          <a:p>
            <a:pPr algn="l">
              <a:lnSpc>
                <a:spcPts val="5737"/>
              </a:lnSpc>
            </a:pPr>
            <a:r>
              <a:rPr lang="en-US" sz="4781" b="1" spc="-372">
                <a:solidFill>
                  <a:srgbClr val="7E7E7E"/>
                </a:solidFill>
                <a:latin typeface="Tahoma Bold"/>
                <a:ea typeface="Tahoma Bold"/>
                <a:cs typeface="Tahoma Bold"/>
                <a:sym typeface="Tahoma Bold"/>
              </a:rPr>
              <a:t>Canales de atención al ciudadano</a:t>
            </a:r>
          </a:p>
        </p:txBody>
      </p:sp>
      <p:sp>
        <p:nvSpPr>
          <p:cNvPr id="31" name="TextBox 31"/>
          <p:cNvSpPr txBox="1"/>
          <p:nvPr/>
        </p:nvSpPr>
        <p:spPr>
          <a:xfrm>
            <a:off x="1923959" y="3965543"/>
            <a:ext cx="2395840" cy="1384995"/>
          </a:xfrm>
          <a:prstGeom prst="rect">
            <a:avLst/>
          </a:prstGeom>
        </p:spPr>
        <p:txBody>
          <a:bodyPr lIns="0" tIns="0" rIns="0" bIns="0" rtlCol="0" anchor="t">
            <a:spAutoFit/>
          </a:bodyPr>
          <a:lstStyle/>
          <a:p>
            <a:pPr algn="ctr">
              <a:lnSpc>
                <a:spcPts val="2700"/>
              </a:lnSpc>
            </a:pPr>
            <a:r>
              <a:rPr lang="es-CO" sz="2250" b="1" spc="-14" dirty="0">
                <a:solidFill>
                  <a:srgbClr val="808080"/>
                </a:solidFill>
                <a:latin typeface="Humanst521 BT" panose="020B0602020204020204" pitchFamily="34" charset="0"/>
                <a:ea typeface="Tahoma Bold"/>
                <a:cs typeface="Tahoma Bold"/>
                <a:sym typeface="Tahoma Bold"/>
              </a:rPr>
              <a:t>Presencial</a:t>
            </a:r>
          </a:p>
          <a:p>
            <a:pPr algn="ctr">
              <a:lnSpc>
                <a:spcPts val="2700"/>
              </a:lnSpc>
            </a:pPr>
            <a:r>
              <a:rPr lang="es-CO" sz="2250" spc="-14" dirty="0">
                <a:solidFill>
                  <a:srgbClr val="767070"/>
                </a:solidFill>
                <a:latin typeface="Humanst521 BT" panose="020B0602020204020204" pitchFamily="34" charset="0"/>
                <a:ea typeface="Trebuchet MS"/>
                <a:cs typeface="Trebuchet MS"/>
                <a:sym typeface="Trebuchet MS"/>
              </a:rPr>
              <a:t>Campus Central UIS Carrera 27 Calle 9 Bucaramanga</a:t>
            </a:r>
          </a:p>
        </p:txBody>
      </p:sp>
      <p:sp>
        <p:nvSpPr>
          <p:cNvPr id="32" name="TextBox 32"/>
          <p:cNvSpPr txBox="1"/>
          <p:nvPr/>
        </p:nvSpPr>
        <p:spPr>
          <a:xfrm>
            <a:off x="1502487" y="5537202"/>
            <a:ext cx="3373681" cy="1075999"/>
          </a:xfrm>
          <a:prstGeom prst="rect">
            <a:avLst/>
          </a:prstGeom>
        </p:spPr>
        <p:txBody>
          <a:bodyPr lIns="0" tIns="0" rIns="0" bIns="0" rtlCol="0" anchor="t">
            <a:spAutoFit/>
          </a:bodyPr>
          <a:lstStyle/>
          <a:p>
            <a:pPr algn="ctr">
              <a:lnSpc>
                <a:spcPts val="2700"/>
              </a:lnSpc>
            </a:pPr>
            <a:r>
              <a:rPr lang="es-CO" sz="2250" spc="-91" dirty="0">
                <a:solidFill>
                  <a:srgbClr val="767070"/>
                </a:solidFill>
                <a:latin typeface="Humanst521 BT" panose="020B0602020204020204" pitchFamily="34" charset="0"/>
                <a:ea typeface="Trebuchet MS"/>
                <a:cs typeface="Trebuchet MS"/>
                <a:sym typeface="Trebuchet MS"/>
              </a:rPr>
              <a:t>Sedes</a:t>
            </a:r>
          </a:p>
          <a:p>
            <a:pPr algn="ctr">
              <a:lnSpc>
                <a:spcPts val="2700"/>
              </a:lnSpc>
            </a:pPr>
            <a:r>
              <a:rPr lang="en-US" sz="2250" u="sng" spc="-91" dirty="0">
                <a:solidFill>
                  <a:srgbClr val="0000FF"/>
                </a:solidFill>
                <a:latin typeface="Humanst521 BT" panose="020B0602020204020204" pitchFamily="34" charset="0"/>
                <a:ea typeface="Trebuchet MS"/>
                <a:cs typeface="Trebuchet MS"/>
                <a:sym typeface="Trebuchet MS"/>
                <a:hlinkClick r:id="rId16" tooltip="https://uis.edu.co/sedes-campus/"/>
              </a:rPr>
              <a:t>https://uis.edu.co/sedes-campus/</a:t>
            </a:r>
          </a:p>
        </p:txBody>
      </p:sp>
      <p:sp>
        <p:nvSpPr>
          <p:cNvPr id="33" name="TextBox 33"/>
          <p:cNvSpPr txBox="1"/>
          <p:nvPr/>
        </p:nvSpPr>
        <p:spPr>
          <a:xfrm>
            <a:off x="10134600" y="3993803"/>
            <a:ext cx="2035969" cy="692497"/>
          </a:xfrm>
          <a:prstGeom prst="rect">
            <a:avLst/>
          </a:prstGeom>
        </p:spPr>
        <p:txBody>
          <a:bodyPr lIns="0" tIns="0" rIns="0" bIns="0" rtlCol="0" anchor="t">
            <a:spAutoFit/>
          </a:bodyPr>
          <a:lstStyle/>
          <a:p>
            <a:pPr algn="ctr">
              <a:lnSpc>
                <a:spcPts val="2700"/>
              </a:lnSpc>
            </a:pPr>
            <a:r>
              <a:rPr lang="en-US" sz="2250" b="1" spc="-14" dirty="0">
                <a:solidFill>
                  <a:srgbClr val="808080"/>
                </a:solidFill>
                <a:latin typeface="Humanst521 BT" panose="020B0602020204020204" pitchFamily="34" charset="0"/>
                <a:ea typeface="Tahoma Bold"/>
                <a:cs typeface="Tahoma Bold"/>
                <a:sym typeface="Tahoma Bold"/>
              </a:rPr>
              <a:t>Virtual</a:t>
            </a:r>
          </a:p>
          <a:p>
            <a:pPr algn="ctr">
              <a:lnSpc>
                <a:spcPts val="2700"/>
              </a:lnSpc>
            </a:pPr>
            <a:r>
              <a:rPr lang="en-US" sz="2250" spc="-140" dirty="0">
                <a:solidFill>
                  <a:srgbClr val="767070"/>
                </a:solidFill>
                <a:latin typeface="Humanst521 BT" panose="020B0602020204020204" pitchFamily="34" charset="0"/>
                <a:ea typeface="Trebuchet MS"/>
                <a:cs typeface="Trebuchet MS"/>
                <a:sym typeface="Trebuchet MS"/>
              </a:rPr>
              <a:t>Sistema PQRSDF</a:t>
            </a:r>
          </a:p>
        </p:txBody>
      </p:sp>
      <p:sp>
        <p:nvSpPr>
          <p:cNvPr id="34" name="TextBox 34"/>
          <p:cNvSpPr txBox="1"/>
          <p:nvPr/>
        </p:nvSpPr>
        <p:spPr>
          <a:xfrm>
            <a:off x="13488650" y="3952354"/>
            <a:ext cx="3279879" cy="1038746"/>
          </a:xfrm>
          <a:prstGeom prst="rect">
            <a:avLst/>
          </a:prstGeom>
        </p:spPr>
        <p:txBody>
          <a:bodyPr lIns="0" tIns="0" rIns="0" bIns="0" rtlCol="0" anchor="t">
            <a:spAutoFit/>
          </a:bodyPr>
          <a:lstStyle/>
          <a:p>
            <a:pPr algn="ctr">
              <a:lnSpc>
                <a:spcPts val="2700"/>
              </a:lnSpc>
            </a:pPr>
            <a:r>
              <a:rPr lang="es-CO" sz="2250" b="1" spc="-49" dirty="0">
                <a:solidFill>
                  <a:srgbClr val="808080"/>
                </a:solidFill>
                <a:latin typeface="Humanst521 BT" panose="020B0602020204020204" pitchFamily="34" charset="0"/>
                <a:ea typeface="Tahoma Bold"/>
                <a:cs typeface="Tahoma Bold"/>
                <a:sym typeface="Tahoma Bold"/>
              </a:rPr>
              <a:t>Correspondencia</a:t>
            </a:r>
          </a:p>
          <a:p>
            <a:pPr algn="ctr">
              <a:lnSpc>
                <a:spcPts val="2700"/>
              </a:lnSpc>
            </a:pPr>
            <a:r>
              <a:rPr lang="es-CO" sz="2250" spc="-140" dirty="0">
                <a:solidFill>
                  <a:srgbClr val="767070"/>
                </a:solidFill>
                <a:latin typeface="Humanst521 BT" panose="020B0602020204020204" pitchFamily="34" charset="0"/>
                <a:ea typeface="Trebuchet MS"/>
                <a:cs typeface="Trebuchet MS"/>
                <a:sym typeface="Trebuchet MS"/>
              </a:rPr>
              <a:t>Ventanilla Única presencial y</a:t>
            </a:r>
          </a:p>
          <a:p>
            <a:pPr algn="ctr">
              <a:lnSpc>
                <a:spcPts val="2700"/>
              </a:lnSpc>
            </a:pPr>
            <a:r>
              <a:rPr lang="es-CO" sz="2250" spc="-14" dirty="0">
                <a:solidFill>
                  <a:srgbClr val="767070"/>
                </a:solidFill>
                <a:latin typeface="Humanst521 BT" panose="020B0602020204020204" pitchFamily="34" charset="0"/>
                <a:ea typeface="Trebuchet MS"/>
                <a:cs typeface="Trebuchet MS"/>
                <a:sym typeface="Trebuchet MS"/>
              </a:rPr>
              <a:t>virtual</a:t>
            </a:r>
          </a:p>
        </p:txBody>
      </p:sp>
      <p:graphicFrame>
        <p:nvGraphicFramePr>
          <p:cNvPr id="35" name="Table 35"/>
          <p:cNvGraphicFramePr>
            <a:graphicFrameLocks noGrp="1"/>
          </p:cNvGraphicFramePr>
          <p:nvPr>
            <p:extLst>
              <p:ext uri="{D42A27DB-BD31-4B8C-83A1-F6EECF244321}">
                <p14:modId xmlns:p14="http://schemas.microsoft.com/office/powerpoint/2010/main" val="2080271350"/>
              </p:ext>
            </p:extLst>
          </p:nvPr>
        </p:nvGraphicFramePr>
        <p:xfrm>
          <a:off x="867894" y="8231296"/>
          <a:ext cx="16448485" cy="1838755"/>
        </p:xfrm>
        <a:graphic>
          <a:graphicData uri="http://schemas.openxmlformats.org/drawingml/2006/table">
            <a:tbl>
              <a:tblPr/>
              <a:tblGrid>
                <a:gridCol w="3260755">
                  <a:extLst>
                    <a:ext uri="{9D8B030D-6E8A-4147-A177-3AD203B41FA5}">
                      <a16:colId xmlns:a16="http://schemas.microsoft.com/office/drawing/2014/main" val="20000"/>
                    </a:ext>
                  </a:extLst>
                </a:gridCol>
                <a:gridCol w="3308414">
                  <a:extLst>
                    <a:ext uri="{9D8B030D-6E8A-4147-A177-3AD203B41FA5}">
                      <a16:colId xmlns:a16="http://schemas.microsoft.com/office/drawing/2014/main" val="20001"/>
                    </a:ext>
                  </a:extLst>
                </a:gridCol>
                <a:gridCol w="3308414">
                  <a:extLst>
                    <a:ext uri="{9D8B030D-6E8A-4147-A177-3AD203B41FA5}">
                      <a16:colId xmlns:a16="http://schemas.microsoft.com/office/drawing/2014/main" val="20002"/>
                    </a:ext>
                  </a:extLst>
                </a:gridCol>
                <a:gridCol w="3571839">
                  <a:extLst>
                    <a:ext uri="{9D8B030D-6E8A-4147-A177-3AD203B41FA5}">
                      <a16:colId xmlns:a16="http://schemas.microsoft.com/office/drawing/2014/main" val="20003"/>
                    </a:ext>
                  </a:extLst>
                </a:gridCol>
                <a:gridCol w="2999063">
                  <a:extLst>
                    <a:ext uri="{9D8B030D-6E8A-4147-A177-3AD203B41FA5}">
                      <a16:colId xmlns:a16="http://schemas.microsoft.com/office/drawing/2014/main" val="20004"/>
                    </a:ext>
                  </a:extLst>
                </a:gridCol>
              </a:tblGrid>
              <a:tr h="1086835">
                <a:tc>
                  <a:txBody>
                    <a:bodyPr/>
                    <a:lstStyle/>
                    <a:p>
                      <a:pPr algn="l">
                        <a:lnSpc>
                          <a:spcPts val="1679"/>
                        </a:lnSpc>
                        <a:defRPr/>
                      </a:pPr>
                      <a:endParaRPr lang="en-US" sz="1100"/>
                    </a:p>
                  </a:txBody>
                  <a:tcPr marL="0" marR="0" marT="0" marB="0" anchor="ctr">
                    <a:lnL w="4465"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0" marR="0" marT="0" marB="0" anchor="ctr">
                    <a:lnL w="53578"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0" marR="0" marT="0" marB="0" anchor="ctr">
                    <a:lnL w="53578"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0" marR="0" marT="0" marB="0" anchor="ctr">
                    <a:lnL w="53578"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0" marR="0" marT="0" marB="0" anchor="ctr">
                    <a:lnL w="53578" cap="flat" cmpd="sng" algn="ctr">
                      <a:solidFill>
                        <a:srgbClr val="BEBEBE"/>
                      </a:solidFill>
                      <a:prstDash val="solid"/>
                      <a:round/>
                      <a:headEnd type="none" w="med" len="med"/>
                      <a:tailEnd type="none" w="med" len="med"/>
                    </a:lnL>
                    <a:lnR w="4465"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51920">
                <a:tc>
                  <a:txBody>
                    <a:bodyPr/>
                    <a:lstStyle/>
                    <a:p>
                      <a:pPr algn="ctr">
                        <a:lnSpc>
                          <a:spcPts val="2629"/>
                        </a:lnSpc>
                        <a:defRPr/>
                      </a:pPr>
                      <a:r>
                        <a:rPr lang="es-CO" sz="2250" spc="-105" noProof="0">
                          <a:solidFill>
                            <a:srgbClr val="767070"/>
                          </a:solidFill>
                          <a:latin typeface="Humanst521 BT" panose="020B0602020204020204" pitchFamily="34" charset="0"/>
                          <a:ea typeface="Trebuchet MS"/>
                          <a:cs typeface="Trebuchet MS"/>
                          <a:sym typeface="Trebuchet MS"/>
                        </a:rPr>
                        <a:t>Manual de Atención al</a:t>
                      </a:r>
                      <a:endParaRPr lang="es-CO" sz="1100" noProof="0">
                        <a:latin typeface="Humanst521 BT" panose="020B0602020204020204" pitchFamily="34" charset="0"/>
                      </a:endParaRPr>
                    </a:p>
                    <a:p>
                      <a:pPr algn="ctr">
                        <a:lnSpc>
                          <a:spcPts val="2700"/>
                        </a:lnSpc>
                      </a:pPr>
                      <a:r>
                        <a:rPr lang="es-CO" sz="2250" spc="-105" noProof="0">
                          <a:solidFill>
                            <a:srgbClr val="767070"/>
                          </a:solidFill>
                          <a:latin typeface="Humanst521 BT" panose="020B0602020204020204" pitchFamily="34" charset="0"/>
                          <a:ea typeface="Trebuchet MS"/>
                          <a:cs typeface="Trebuchet MS"/>
                          <a:sym typeface="Trebuchet MS"/>
                        </a:rPr>
                        <a:t>ciudadano</a:t>
                      </a:r>
                    </a:p>
                  </a:txBody>
                  <a:tcPr marL="0" marR="0" marT="0" marB="0" anchor="ctr">
                    <a:lnL w="4465"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ctr">
                        <a:lnSpc>
                          <a:spcPts val="2629"/>
                        </a:lnSpc>
                        <a:defRPr/>
                      </a:pPr>
                      <a:r>
                        <a:rPr lang="es-CO" sz="2250" spc="-14" noProof="0">
                          <a:solidFill>
                            <a:srgbClr val="767070"/>
                          </a:solidFill>
                          <a:latin typeface="Humanst521 BT" panose="020B0602020204020204" pitchFamily="34" charset="0"/>
                          <a:ea typeface="Trebuchet MS"/>
                          <a:cs typeface="Trebuchet MS"/>
                          <a:sym typeface="Trebuchet MS"/>
                        </a:rPr>
                        <a:t>Atención a la ciudadanía</a:t>
                      </a:r>
                      <a:endParaRPr lang="es-CO" sz="1100" noProof="0">
                        <a:latin typeface="Humanst521 BT" panose="020B0602020204020204" pitchFamily="34" charset="0"/>
                      </a:endParaRPr>
                    </a:p>
                  </a:txBody>
                  <a:tcPr marL="0" marR="0" marT="0" marB="0" anchor="ctr">
                    <a:lnL w="53578"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ctr">
                        <a:lnSpc>
                          <a:spcPts val="2629"/>
                        </a:lnSpc>
                        <a:defRPr/>
                      </a:pPr>
                      <a:r>
                        <a:rPr lang="es-CO" sz="2250" spc="-147" noProof="0">
                          <a:solidFill>
                            <a:srgbClr val="767070"/>
                          </a:solidFill>
                          <a:latin typeface="Humanst521 BT" panose="020B0602020204020204" pitchFamily="34" charset="0"/>
                          <a:ea typeface="Trebuchet MS"/>
                          <a:cs typeface="Trebuchet MS"/>
                          <a:sym typeface="Trebuchet MS"/>
                        </a:rPr>
                        <a:t>Participación ciudadana</a:t>
                      </a:r>
                      <a:endParaRPr lang="es-CO" sz="1100" noProof="0">
                        <a:latin typeface="Humanst521 BT" panose="020B0602020204020204" pitchFamily="34" charset="0"/>
                      </a:endParaRPr>
                    </a:p>
                  </a:txBody>
                  <a:tcPr marL="0" marR="0" marT="0" marB="0" anchor="ctr">
                    <a:lnL w="53578"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ctr">
                        <a:lnSpc>
                          <a:spcPts val="2629"/>
                        </a:lnSpc>
                        <a:defRPr/>
                      </a:pPr>
                      <a:r>
                        <a:rPr lang="es-CO" sz="2250" spc="-154" noProof="0">
                          <a:solidFill>
                            <a:srgbClr val="767070"/>
                          </a:solidFill>
                          <a:latin typeface="Humanst521 BT" panose="020B0602020204020204" pitchFamily="34" charset="0"/>
                          <a:ea typeface="Trebuchet MS"/>
                          <a:cs typeface="Trebuchet MS"/>
                          <a:sym typeface="Trebuchet MS"/>
                        </a:rPr>
                        <a:t>Transparencia y acceso a la</a:t>
                      </a:r>
                      <a:endParaRPr lang="es-CO" sz="1100" noProof="0">
                        <a:latin typeface="Humanst521 BT" panose="020B0602020204020204" pitchFamily="34" charset="0"/>
                      </a:endParaRPr>
                    </a:p>
                    <a:p>
                      <a:pPr algn="ctr">
                        <a:lnSpc>
                          <a:spcPts val="2700"/>
                        </a:lnSpc>
                      </a:pPr>
                      <a:r>
                        <a:rPr lang="es-CO" sz="2250" spc="-126" noProof="0">
                          <a:solidFill>
                            <a:srgbClr val="767070"/>
                          </a:solidFill>
                          <a:latin typeface="Humanst521 BT" panose="020B0602020204020204" pitchFamily="34" charset="0"/>
                          <a:ea typeface="Trebuchet MS"/>
                          <a:cs typeface="Trebuchet MS"/>
                          <a:sym typeface="Trebuchet MS"/>
                        </a:rPr>
                        <a:t>información pública</a:t>
                      </a:r>
                    </a:p>
                  </a:txBody>
                  <a:tcPr marL="0" marR="0" marT="0" marB="0" anchor="ctr">
                    <a:lnL w="53578" cap="flat" cmpd="sng" algn="ctr">
                      <a:solidFill>
                        <a:srgbClr val="BEBEBE"/>
                      </a:solidFill>
                      <a:prstDash val="solid"/>
                      <a:round/>
                      <a:headEnd type="none" w="med" len="med"/>
                      <a:tailEnd type="none" w="med" len="med"/>
                    </a:lnL>
                    <a:lnR w="53578"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tc>
                  <a:txBody>
                    <a:bodyPr/>
                    <a:lstStyle/>
                    <a:p>
                      <a:pPr algn="ctr">
                        <a:lnSpc>
                          <a:spcPts val="2629"/>
                        </a:lnSpc>
                        <a:defRPr/>
                      </a:pPr>
                      <a:r>
                        <a:rPr lang="es-CO" sz="2250" spc="-147" noProof="0" dirty="0">
                          <a:solidFill>
                            <a:srgbClr val="767070"/>
                          </a:solidFill>
                          <a:latin typeface="Humanst521 BT" panose="020B0602020204020204" pitchFamily="34" charset="0"/>
                          <a:ea typeface="Trebuchet MS"/>
                          <a:cs typeface="Trebuchet MS"/>
                          <a:sym typeface="Trebuchet MS"/>
                        </a:rPr>
                        <a:t>Peticiones, quejas y</a:t>
                      </a:r>
                      <a:endParaRPr lang="es-CO" sz="1100" noProof="0" dirty="0">
                        <a:latin typeface="Humanst521 BT" panose="020B0602020204020204" pitchFamily="34" charset="0"/>
                      </a:endParaRPr>
                    </a:p>
                    <a:p>
                      <a:pPr algn="ctr">
                        <a:lnSpc>
                          <a:spcPts val="2700"/>
                        </a:lnSpc>
                      </a:pPr>
                      <a:r>
                        <a:rPr lang="es-CO" sz="2250" spc="-14" noProof="0" dirty="0">
                          <a:solidFill>
                            <a:srgbClr val="767070"/>
                          </a:solidFill>
                          <a:latin typeface="Humanst521 BT" panose="020B0602020204020204" pitchFamily="34" charset="0"/>
                          <a:ea typeface="Trebuchet MS"/>
                          <a:cs typeface="Trebuchet MS"/>
                          <a:sym typeface="Trebuchet MS"/>
                        </a:rPr>
                        <a:t>reclamos</a:t>
                      </a:r>
                    </a:p>
                  </a:txBody>
                  <a:tcPr marL="0" marR="0" marT="0" marB="0" anchor="ctr">
                    <a:lnL w="53578" cap="flat" cmpd="sng" algn="ctr">
                      <a:solidFill>
                        <a:srgbClr val="BEBEBE"/>
                      </a:solidFill>
                      <a:prstDash val="solid"/>
                      <a:round/>
                      <a:headEnd type="none" w="med" len="med"/>
                      <a:tailEnd type="none" w="med" len="med"/>
                    </a:lnL>
                    <a:lnR w="4465" cap="flat" cmpd="sng" algn="ctr">
                      <a:solidFill>
                        <a:srgbClr val="BEBEBE"/>
                      </a:solidFill>
                      <a:prstDash val="solid"/>
                      <a:round/>
                      <a:headEnd type="none" w="med" len="med"/>
                      <a:tailEnd type="none" w="med" len="med"/>
                    </a:lnR>
                    <a:lnT w="4465" cap="flat" cmpd="sng" algn="ctr">
                      <a:solidFill>
                        <a:srgbClr val="BEBEBE"/>
                      </a:solidFill>
                      <a:prstDash val="solid"/>
                      <a:round/>
                      <a:headEnd type="none" w="med" len="med"/>
                      <a:tailEnd type="none" w="med" len="med"/>
                    </a:lnT>
                    <a:lnB w="4465" cap="flat" cmpd="sng" algn="ctr">
                      <a:solidFill>
                        <a:srgbClr val="BEBE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6" name="TextBox 36"/>
          <p:cNvSpPr txBox="1"/>
          <p:nvPr/>
        </p:nvSpPr>
        <p:spPr>
          <a:xfrm>
            <a:off x="1104227" y="7865837"/>
            <a:ext cx="2526209" cy="365459"/>
          </a:xfrm>
          <a:prstGeom prst="rect">
            <a:avLst/>
          </a:prstGeom>
        </p:spPr>
        <p:txBody>
          <a:bodyPr lIns="0" tIns="0" rIns="0" bIns="0" rtlCol="0" anchor="t">
            <a:spAutoFit/>
          </a:bodyPr>
          <a:lstStyle/>
          <a:p>
            <a:pPr algn="l">
              <a:lnSpc>
                <a:spcPts val="2700"/>
              </a:lnSpc>
            </a:pPr>
            <a:r>
              <a:rPr lang="en-US" sz="2250" b="1" spc="-140">
                <a:solidFill>
                  <a:srgbClr val="000000"/>
                </a:solidFill>
                <a:latin typeface="Trebuchet MS Bold"/>
                <a:ea typeface="Trebuchet MS Bold"/>
                <a:cs typeface="Trebuchet MS Bold"/>
                <a:sym typeface="Trebuchet MS Bold"/>
              </a:rPr>
              <a:t>Mayor información:</a:t>
            </a:r>
          </a:p>
        </p:txBody>
      </p:sp>
      <p:sp>
        <p:nvSpPr>
          <p:cNvPr id="37" name="Freeform 37"/>
          <p:cNvSpPr/>
          <p:nvPr/>
        </p:nvSpPr>
        <p:spPr>
          <a:xfrm>
            <a:off x="571499" y="7785960"/>
            <a:ext cx="17162145" cy="94833"/>
          </a:xfrm>
          <a:custGeom>
            <a:avLst/>
            <a:gdLst/>
            <a:ahLst/>
            <a:cxnLst/>
            <a:rect l="l" t="t" r="r" b="b"/>
            <a:pathLst>
              <a:path w="17162145" h="94833">
                <a:moveTo>
                  <a:pt x="0" y="0"/>
                </a:moveTo>
                <a:lnTo>
                  <a:pt x="17162145" y="0"/>
                </a:lnTo>
                <a:lnTo>
                  <a:pt x="17162145" y="94833"/>
                </a:lnTo>
                <a:lnTo>
                  <a:pt x="0" y="9483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8" name="Freeform 38"/>
          <p:cNvSpPr/>
          <p:nvPr/>
        </p:nvSpPr>
        <p:spPr>
          <a:xfrm>
            <a:off x="5937885" y="2113121"/>
            <a:ext cx="2364577" cy="1691287"/>
          </a:xfrm>
          <a:custGeom>
            <a:avLst/>
            <a:gdLst/>
            <a:ahLst/>
            <a:cxnLst/>
            <a:rect l="l" t="t" r="r" b="b"/>
            <a:pathLst>
              <a:path w="2364577" h="1691287">
                <a:moveTo>
                  <a:pt x="0" y="0"/>
                </a:moveTo>
                <a:lnTo>
                  <a:pt x="2364577" y="0"/>
                </a:lnTo>
                <a:lnTo>
                  <a:pt x="2364577" y="1691288"/>
                </a:lnTo>
                <a:lnTo>
                  <a:pt x="0" y="1691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nvGrpSpPr>
          <p:cNvPr id="39" name="Group 39"/>
          <p:cNvGrpSpPr/>
          <p:nvPr/>
        </p:nvGrpSpPr>
        <p:grpSpPr>
          <a:xfrm>
            <a:off x="6426518" y="2398157"/>
            <a:ext cx="1384459" cy="1170146"/>
            <a:chOff x="0" y="0"/>
            <a:chExt cx="1312672" cy="1109472"/>
          </a:xfrm>
        </p:grpSpPr>
        <p:sp>
          <p:nvSpPr>
            <p:cNvPr id="40" name="Freeform 40">
              <a:hlinkClick r:id="rId21" tooltip="https://uis.edu.co/uis-directorios-es/"/>
            </p:cNvPr>
            <p:cNvSpPr/>
            <p:nvPr/>
          </p:nvSpPr>
          <p:spPr>
            <a:xfrm>
              <a:off x="0" y="0"/>
              <a:ext cx="1312672" cy="1109472"/>
            </a:xfrm>
            <a:custGeom>
              <a:avLst/>
              <a:gdLst/>
              <a:ahLst/>
              <a:cxnLst/>
              <a:rect l="l" t="t" r="r" b="b"/>
              <a:pathLst>
                <a:path w="1312672" h="1109472">
                  <a:moveTo>
                    <a:pt x="0" y="0"/>
                  </a:moveTo>
                  <a:lnTo>
                    <a:pt x="1312672" y="0"/>
                  </a:lnTo>
                  <a:lnTo>
                    <a:pt x="1312672" y="1109472"/>
                  </a:lnTo>
                  <a:lnTo>
                    <a:pt x="0" y="1109472"/>
                  </a:lnTo>
                  <a:lnTo>
                    <a:pt x="0" y="0"/>
                  </a:lnTo>
                  <a:close/>
                </a:path>
              </a:pathLst>
            </a:custGeom>
            <a:blipFill>
              <a:blip r:embed="rId22"/>
              <a:stretch>
                <a:fillRect t="-9157" b="-9157"/>
              </a:stretch>
            </a:blipFill>
          </p:spPr>
        </p:sp>
      </p:grpSp>
      <p:sp>
        <p:nvSpPr>
          <p:cNvPr id="41" name="Freeform 41"/>
          <p:cNvSpPr/>
          <p:nvPr/>
        </p:nvSpPr>
        <p:spPr>
          <a:xfrm>
            <a:off x="9941242" y="2123837"/>
            <a:ext cx="2364577" cy="1691287"/>
          </a:xfrm>
          <a:custGeom>
            <a:avLst/>
            <a:gdLst/>
            <a:ahLst/>
            <a:cxnLst/>
            <a:rect l="l" t="t" r="r" b="b"/>
            <a:pathLst>
              <a:path w="2364577" h="1691287">
                <a:moveTo>
                  <a:pt x="0" y="0"/>
                </a:moveTo>
                <a:lnTo>
                  <a:pt x="2364577" y="0"/>
                </a:lnTo>
                <a:lnTo>
                  <a:pt x="2364577" y="1691287"/>
                </a:lnTo>
                <a:lnTo>
                  <a:pt x="0" y="16912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nvGrpSpPr>
          <p:cNvPr id="42" name="Group 42"/>
          <p:cNvGrpSpPr/>
          <p:nvPr/>
        </p:nvGrpSpPr>
        <p:grpSpPr>
          <a:xfrm>
            <a:off x="10395585" y="2421731"/>
            <a:ext cx="1476613" cy="1047988"/>
            <a:chOff x="0" y="0"/>
            <a:chExt cx="1400048" cy="993648"/>
          </a:xfrm>
        </p:grpSpPr>
        <p:sp>
          <p:nvSpPr>
            <p:cNvPr id="43" name="Freeform 43">
              <a:hlinkClick r:id="rId23" tooltip="https://www.uis.edu.co/sipqrsPublico/home.seam"/>
            </p:cNvPr>
            <p:cNvSpPr/>
            <p:nvPr/>
          </p:nvSpPr>
          <p:spPr>
            <a:xfrm>
              <a:off x="0" y="0"/>
              <a:ext cx="1400048" cy="993648"/>
            </a:xfrm>
            <a:custGeom>
              <a:avLst/>
              <a:gdLst/>
              <a:ahLst/>
              <a:cxnLst/>
              <a:rect l="l" t="t" r="r" b="b"/>
              <a:pathLst>
                <a:path w="1400048" h="993648">
                  <a:moveTo>
                    <a:pt x="0" y="0"/>
                  </a:moveTo>
                  <a:lnTo>
                    <a:pt x="1400048" y="0"/>
                  </a:lnTo>
                  <a:lnTo>
                    <a:pt x="1400048" y="993648"/>
                  </a:lnTo>
                  <a:lnTo>
                    <a:pt x="0" y="993648"/>
                  </a:lnTo>
                  <a:lnTo>
                    <a:pt x="0" y="0"/>
                  </a:lnTo>
                  <a:close/>
                </a:path>
              </a:pathLst>
            </a:custGeom>
            <a:blipFill>
              <a:blip r:embed="rId24"/>
              <a:stretch>
                <a:fillRect t="-10176" b="-10175"/>
              </a:stretch>
            </a:blipFill>
          </p:spPr>
        </p:sp>
      </p:grpSp>
      <p:sp>
        <p:nvSpPr>
          <p:cNvPr id="44" name="Freeform 44"/>
          <p:cNvSpPr/>
          <p:nvPr/>
        </p:nvSpPr>
        <p:spPr>
          <a:xfrm>
            <a:off x="13946743" y="2100263"/>
            <a:ext cx="2361898" cy="1691287"/>
          </a:xfrm>
          <a:custGeom>
            <a:avLst/>
            <a:gdLst/>
            <a:ahLst/>
            <a:cxnLst/>
            <a:rect l="l" t="t" r="r" b="b"/>
            <a:pathLst>
              <a:path w="2361898" h="1691287">
                <a:moveTo>
                  <a:pt x="0" y="0"/>
                </a:moveTo>
                <a:lnTo>
                  <a:pt x="2361898" y="0"/>
                </a:lnTo>
                <a:lnTo>
                  <a:pt x="2361898" y="1691287"/>
                </a:lnTo>
                <a:lnTo>
                  <a:pt x="0" y="169128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grpSp>
        <p:nvGrpSpPr>
          <p:cNvPr id="45" name="Group 45"/>
          <p:cNvGrpSpPr/>
          <p:nvPr/>
        </p:nvGrpSpPr>
        <p:grpSpPr>
          <a:xfrm>
            <a:off x="14473952" y="2398157"/>
            <a:ext cx="1493758" cy="1005126"/>
            <a:chOff x="0" y="0"/>
            <a:chExt cx="1406144" cy="969264"/>
          </a:xfrm>
        </p:grpSpPr>
        <p:sp>
          <p:nvSpPr>
            <p:cNvPr id="46" name="Freeform 46">
              <a:hlinkClick r:id="rId27" tooltip="https://uis.edu.co/uis-ventanilla-unica-es/"/>
            </p:cNvPr>
            <p:cNvSpPr/>
            <p:nvPr/>
          </p:nvSpPr>
          <p:spPr>
            <a:xfrm>
              <a:off x="0" y="0"/>
              <a:ext cx="1406144" cy="969264"/>
            </a:xfrm>
            <a:custGeom>
              <a:avLst/>
              <a:gdLst/>
              <a:ahLst/>
              <a:cxnLst/>
              <a:rect l="l" t="t" r="r" b="b"/>
              <a:pathLst>
                <a:path w="1406144" h="969264">
                  <a:moveTo>
                    <a:pt x="0" y="0"/>
                  </a:moveTo>
                  <a:lnTo>
                    <a:pt x="1406144" y="0"/>
                  </a:lnTo>
                  <a:lnTo>
                    <a:pt x="1406144" y="969264"/>
                  </a:lnTo>
                  <a:lnTo>
                    <a:pt x="0" y="969264"/>
                  </a:lnTo>
                  <a:lnTo>
                    <a:pt x="0" y="0"/>
                  </a:lnTo>
                  <a:close/>
                </a:path>
              </a:pathLst>
            </a:custGeom>
            <a:blipFill>
              <a:blip r:embed="rId28"/>
              <a:stretch>
                <a:fillRect t="-8497" b="-8497"/>
              </a:stretch>
            </a:blipFill>
          </p:spPr>
        </p:sp>
      </p:grpSp>
      <p:sp>
        <p:nvSpPr>
          <p:cNvPr id="47" name="Freeform 47"/>
          <p:cNvSpPr/>
          <p:nvPr/>
        </p:nvSpPr>
        <p:spPr>
          <a:xfrm>
            <a:off x="1936671" y="2123837"/>
            <a:ext cx="2364577" cy="1691287"/>
          </a:xfrm>
          <a:custGeom>
            <a:avLst/>
            <a:gdLst/>
            <a:ahLst/>
            <a:cxnLst/>
            <a:rect l="l" t="t" r="r" b="b"/>
            <a:pathLst>
              <a:path w="2364577" h="1691287">
                <a:moveTo>
                  <a:pt x="0" y="0"/>
                </a:moveTo>
                <a:lnTo>
                  <a:pt x="2364576" y="0"/>
                </a:lnTo>
                <a:lnTo>
                  <a:pt x="2364576" y="1691287"/>
                </a:lnTo>
                <a:lnTo>
                  <a:pt x="0" y="16912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nvGrpSpPr>
          <p:cNvPr id="48" name="Group 48"/>
          <p:cNvGrpSpPr/>
          <p:nvPr/>
        </p:nvGrpSpPr>
        <p:grpSpPr>
          <a:xfrm>
            <a:off x="2320290" y="2434590"/>
            <a:ext cx="1596628" cy="1069419"/>
            <a:chOff x="0" y="0"/>
            <a:chExt cx="1513840" cy="1013968"/>
          </a:xfrm>
        </p:grpSpPr>
        <p:sp>
          <p:nvSpPr>
            <p:cNvPr id="49" name="Freeform 49">
              <a:hlinkClick r:id="rId29" tooltip="https://uis.edu.co/uis-transparencia-localizacion-fisica-es/"/>
            </p:cNvPr>
            <p:cNvSpPr/>
            <p:nvPr/>
          </p:nvSpPr>
          <p:spPr>
            <a:xfrm>
              <a:off x="0" y="0"/>
              <a:ext cx="1513840" cy="1013968"/>
            </a:xfrm>
            <a:custGeom>
              <a:avLst/>
              <a:gdLst/>
              <a:ahLst/>
              <a:cxnLst/>
              <a:rect l="l" t="t" r="r" b="b"/>
              <a:pathLst>
                <a:path w="1513840" h="1013968">
                  <a:moveTo>
                    <a:pt x="0" y="0"/>
                  </a:moveTo>
                  <a:lnTo>
                    <a:pt x="1513840" y="0"/>
                  </a:lnTo>
                  <a:lnTo>
                    <a:pt x="1513840" y="1013968"/>
                  </a:lnTo>
                  <a:lnTo>
                    <a:pt x="0" y="1013968"/>
                  </a:lnTo>
                  <a:lnTo>
                    <a:pt x="0" y="0"/>
                  </a:lnTo>
                  <a:close/>
                </a:path>
              </a:pathLst>
            </a:custGeom>
            <a:blipFill>
              <a:blip r:embed="rId30"/>
              <a:stretch>
                <a:fillRect t="-8379" b="-8380"/>
              </a:stretch>
            </a:blipFill>
          </p:spPr>
        </p:sp>
      </p:grpSp>
      <p:sp>
        <p:nvSpPr>
          <p:cNvPr id="50" name="TextBox 50"/>
          <p:cNvSpPr txBox="1"/>
          <p:nvPr/>
        </p:nvSpPr>
        <p:spPr>
          <a:xfrm>
            <a:off x="5602915" y="3912849"/>
            <a:ext cx="3052172" cy="2423740"/>
          </a:xfrm>
          <a:prstGeom prst="rect">
            <a:avLst/>
          </a:prstGeom>
        </p:spPr>
        <p:txBody>
          <a:bodyPr lIns="0" tIns="0" rIns="0" bIns="0" rtlCol="0" anchor="t">
            <a:spAutoFit/>
          </a:bodyPr>
          <a:lstStyle/>
          <a:p>
            <a:pPr algn="ctr">
              <a:lnSpc>
                <a:spcPts val="2700"/>
              </a:lnSpc>
            </a:pPr>
            <a:r>
              <a:rPr lang="es-CO" sz="2250" b="1" spc="-49" dirty="0">
                <a:solidFill>
                  <a:srgbClr val="808080"/>
                </a:solidFill>
                <a:latin typeface="Humanst521 BT" panose="020B0602020204020204" pitchFamily="34" charset="0"/>
                <a:ea typeface="Tahoma Bold"/>
                <a:cs typeface="Tahoma Bold"/>
                <a:sym typeface="Tahoma Bold"/>
              </a:rPr>
              <a:t>Telefónica</a:t>
            </a:r>
          </a:p>
          <a:p>
            <a:pPr algn="ctr">
              <a:lnSpc>
                <a:spcPts val="2700"/>
              </a:lnSpc>
            </a:pPr>
            <a:r>
              <a:rPr lang="es-CO" sz="2250" spc="-112" dirty="0">
                <a:solidFill>
                  <a:srgbClr val="767070"/>
                </a:solidFill>
                <a:latin typeface="Humanst521 BT" panose="020B0602020204020204" pitchFamily="34" charset="0"/>
                <a:ea typeface="Trebuchet MS"/>
                <a:cs typeface="Trebuchet MS"/>
                <a:sym typeface="Trebuchet MS"/>
              </a:rPr>
              <a:t>Línea de atención nacional</a:t>
            </a:r>
          </a:p>
          <a:p>
            <a:pPr algn="ctr">
              <a:lnSpc>
                <a:spcPts val="2700"/>
              </a:lnSpc>
            </a:pPr>
            <a:r>
              <a:rPr lang="es-CO" sz="2250" spc="-28" dirty="0">
                <a:solidFill>
                  <a:srgbClr val="767070"/>
                </a:solidFill>
                <a:latin typeface="Humanst521 BT" panose="020B0602020204020204" pitchFamily="34" charset="0"/>
                <a:ea typeface="Trebuchet MS"/>
                <a:cs typeface="Trebuchet MS"/>
                <a:sym typeface="Trebuchet MS"/>
              </a:rPr>
              <a:t>+57 01 8000 111 641</a:t>
            </a:r>
          </a:p>
          <a:p>
            <a:pPr algn="ctr">
              <a:lnSpc>
                <a:spcPts val="2700"/>
              </a:lnSpc>
            </a:pPr>
            <a:r>
              <a:rPr lang="es-CO" sz="2250" spc="-14" dirty="0">
                <a:solidFill>
                  <a:srgbClr val="767070"/>
                </a:solidFill>
                <a:latin typeface="Humanst521 BT" panose="020B0602020204020204" pitchFamily="34" charset="0"/>
                <a:ea typeface="Trebuchet MS"/>
                <a:cs typeface="Trebuchet MS"/>
                <a:sym typeface="Trebuchet MS"/>
              </a:rPr>
              <a:t>Teléfono</a:t>
            </a:r>
          </a:p>
          <a:p>
            <a:pPr algn="ctr">
              <a:lnSpc>
                <a:spcPts val="2700"/>
              </a:lnSpc>
            </a:pPr>
            <a:r>
              <a:rPr lang="en-US" sz="2250" spc="-91" dirty="0">
                <a:solidFill>
                  <a:srgbClr val="767070"/>
                </a:solidFill>
                <a:latin typeface="Humanst521 BT" panose="020B0602020204020204" pitchFamily="34" charset="0"/>
                <a:ea typeface="Trebuchet MS"/>
                <a:cs typeface="Trebuchet MS"/>
                <a:sym typeface="Trebuchet MS"/>
              </a:rPr>
              <a:t>+57 (607) 634 4000</a:t>
            </a:r>
          </a:p>
          <a:p>
            <a:pPr algn="ctr">
              <a:lnSpc>
                <a:spcPts val="2700"/>
              </a:lnSpc>
            </a:pPr>
            <a:endParaRPr lang="en-US" sz="2250" spc="-91" dirty="0">
              <a:solidFill>
                <a:srgbClr val="767070"/>
              </a:solidFill>
              <a:latin typeface="Humanst521 BT" panose="020B0602020204020204" pitchFamily="34" charset="0"/>
              <a:ea typeface="Trebuchet MS"/>
              <a:cs typeface="Trebuchet MS"/>
              <a:sym typeface="Trebuchet MS"/>
            </a:endParaRPr>
          </a:p>
          <a:p>
            <a:pPr algn="ctr">
              <a:lnSpc>
                <a:spcPts val="2700"/>
              </a:lnSpc>
            </a:pPr>
            <a:r>
              <a:rPr lang="en-US" sz="2250" u="sng" spc="-91" dirty="0">
                <a:solidFill>
                  <a:srgbClr val="0000FF"/>
                </a:solidFill>
                <a:latin typeface="Humanst521 BT" panose="020B0602020204020204" pitchFamily="34" charset="0"/>
                <a:ea typeface="Trebuchet MS"/>
                <a:cs typeface="Trebuchet MS"/>
                <a:sym typeface="Trebuchet MS"/>
                <a:hlinkClick r:id="rId31" tooltip="https://uis.edu.co/directorio/"/>
              </a:rPr>
              <a:t>https://uis.edu.co/directorio/</a:t>
            </a:r>
          </a:p>
        </p:txBody>
      </p:sp>
      <p:sp>
        <p:nvSpPr>
          <p:cNvPr id="51" name="TextBox 51">
            <a:hlinkClick r:id="rId23"/>
          </p:cNvPr>
          <p:cNvSpPr txBox="1"/>
          <p:nvPr/>
        </p:nvSpPr>
        <p:spPr>
          <a:xfrm>
            <a:off x="9367983" y="5161582"/>
            <a:ext cx="3569201" cy="641201"/>
          </a:xfrm>
          <a:prstGeom prst="rect">
            <a:avLst/>
          </a:prstGeom>
        </p:spPr>
        <p:txBody>
          <a:bodyPr lIns="0" tIns="0" rIns="0" bIns="0" rtlCol="0" anchor="t">
            <a:spAutoFit/>
          </a:bodyPr>
          <a:lstStyle/>
          <a:p>
            <a:pPr algn="ctr">
              <a:lnSpc>
                <a:spcPts val="2531"/>
              </a:lnSpc>
            </a:pPr>
            <a:r>
              <a:rPr lang="en-US" sz="2109" u="sng" spc="-112" dirty="0">
                <a:solidFill>
                  <a:srgbClr val="0000FF"/>
                </a:solidFill>
                <a:latin typeface="Humanst521 BT" panose="020B0602020204020204" pitchFamily="34" charset="0"/>
                <a:ea typeface="Trebuchet MS"/>
                <a:cs typeface="Trebuchet MS"/>
                <a:sym typeface="Trebuchet MS"/>
              </a:rPr>
              <a:t>https://www.uis.edu.co/sipqrsPublico/home.seam</a:t>
            </a:r>
            <a:endParaRPr lang="en-US" sz="2109" u="sng" spc="-112" dirty="0">
              <a:solidFill>
                <a:srgbClr val="0000FF"/>
              </a:solidFill>
              <a:latin typeface="Humanst521 BT" panose="020B0602020204020204" pitchFamily="34" charset="0"/>
              <a:ea typeface="Trebuchet MS"/>
              <a:cs typeface="Trebuchet MS"/>
              <a:sym typeface="Trebuchet MS"/>
              <a:hlinkClick r:id="rId32" tooltip="mailto:atencionalciudadano@uis.edu.co"/>
            </a:endParaRPr>
          </a:p>
        </p:txBody>
      </p:sp>
      <p:grpSp>
        <p:nvGrpSpPr>
          <p:cNvPr id="52" name="Group 52"/>
          <p:cNvGrpSpPr/>
          <p:nvPr/>
        </p:nvGrpSpPr>
        <p:grpSpPr>
          <a:xfrm>
            <a:off x="2009537" y="8356044"/>
            <a:ext cx="1161574" cy="850821"/>
            <a:chOff x="0" y="0"/>
            <a:chExt cx="1101344" cy="806704"/>
          </a:xfrm>
        </p:grpSpPr>
        <p:sp>
          <p:nvSpPr>
            <p:cNvPr id="53" name="Freeform 53">
              <a:hlinkClick r:id="rId33" tooltip="https://documentos.uis.edu.co/wp-content/uploads/2025/02/manual-de-atencion-al-ciudadano.pdf"/>
            </p:cNvPr>
            <p:cNvSpPr/>
            <p:nvPr/>
          </p:nvSpPr>
          <p:spPr>
            <a:xfrm>
              <a:off x="0" y="0"/>
              <a:ext cx="1101344" cy="806704"/>
            </a:xfrm>
            <a:custGeom>
              <a:avLst/>
              <a:gdLst/>
              <a:ahLst/>
              <a:cxnLst/>
              <a:rect l="l" t="t" r="r" b="b"/>
              <a:pathLst>
                <a:path w="1101344" h="806704">
                  <a:moveTo>
                    <a:pt x="0" y="0"/>
                  </a:moveTo>
                  <a:lnTo>
                    <a:pt x="1101344" y="0"/>
                  </a:lnTo>
                  <a:lnTo>
                    <a:pt x="1101344" y="806704"/>
                  </a:lnTo>
                  <a:lnTo>
                    <a:pt x="0" y="806704"/>
                  </a:lnTo>
                  <a:lnTo>
                    <a:pt x="0" y="0"/>
                  </a:lnTo>
                  <a:close/>
                </a:path>
              </a:pathLst>
            </a:custGeom>
            <a:blipFill>
              <a:blip r:embed="rId34"/>
              <a:stretch>
                <a:fillRect t="-21067" b="-21067"/>
              </a:stretch>
            </a:blipFill>
          </p:spPr>
        </p:sp>
      </p:grpSp>
      <p:grpSp>
        <p:nvGrpSpPr>
          <p:cNvPr id="54" name="Group 54"/>
          <p:cNvGrpSpPr/>
          <p:nvPr/>
        </p:nvGrpSpPr>
        <p:grpSpPr>
          <a:xfrm>
            <a:off x="5279946" y="8383905"/>
            <a:ext cx="1161574" cy="850821"/>
            <a:chOff x="0" y="0"/>
            <a:chExt cx="1101344" cy="806704"/>
          </a:xfrm>
        </p:grpSpPr>
        <p:sp>
          <p:nvSpPr>
            <p:cNvPr id="55" name="Freeform 55">
              <a:hlinkClick r:id="rId35" tooltip="https://uis.edu.co/atencion/"/>
            </p:cNvPr>
            <p:cNvSpPr/>
            <p:nvPr/>
          </p:nvSpPr>
          <p:spPr>
            <a:xfrm>
              <a:off x="0" y="0"/>
              <a:ext cx="1101344" cy="806704"/>
            </a:xfrm>
            <a:custGeom>
              <a:avLst/>
              <a:gdLst/>
              <a:ahLst/>
              <a:cxnLst/>
              <a:rect l="l" t="t" r="r" b="b"/>
              <a:pathLst>
                <a:path w="1101344" h="806704">
                  <a:moveTo>
                    <a:pt x="0" y="0"/>
                  </a:moveTo>
                  <a:lnTo>
                    <a:pt x="1101344" y="0"/>
                  </a:lnTo>
                  <a:lnTo>
                    <a:pt x="1101344" y="806704"/>
                  </a:lnTo>
                  <a:lnTo>
                    <a:pt x="0" y="806704"/>
                  </a:lnTo>
                  <a:lnTo>
                    <a:pt x="0" y="0"/>
                  </a:lnTo>
                  <a:close/>
                </a:path>
              </a:pathLst>
            </a:custGeom>
            <a:blipFill>
              <a:blip r:embed="rId36"/>
              <a:stretch>
                <a:fillRect t="-17363" b="-17364"/>
              </a:stretch>
            </a:blipFill>
          </p:spPr>
        </p:sp>
      </p:grpSp>
      <p:grpSp>
        <p:nvGrpSpPr>
          <p:cNvPr id="56" name="Group 56"/>
          <p:cNvGrpSpPr/>
          <p:nvPr/>
        </p:nvGrpSpPr>
        <p:grpSpPr>
          <a:xfrm>
            <a:off x="8580358" y="8390334"/>
            <a:ext cx="1131570" cy="837962"/>
            <a:chOff x="0" y="0"/>
            <a:chExt cx="1072896" cy="794512"/>
          </a:xfrm>
        </p:grpSpPr>
        <p:sp>
          <p:nvSpPr>
            <p:cNvPr id="57" name="Freeform 57">
              <a:hlinkClick r:id="rId37" tooltip="https://uis.edu.co/participa/"/>
            </p:cNvPr>
            <p:cNvSpPr/>
            <p:nvPr/>
          </p:nvSpPr>
          <p:spPr>
            <a:xfrm>
              <a:off x="0" y="0"/>
              <a:ext cx="1072896" cy="794512"/>
            </a:xfrm>
            <a:custGeom>
              <a:avLst/>
              <a:gdLst/>
              <a:ahLst/>
              <a:cxnLst/>
              <a:rect l="l" t="t" r="r" b="b"/>
              <a:pathLst>
                <a:path w="1072896" h="794512">
                  <a:moveTo>
                    <a:pt x="0" y="0"/>
                  </a:moveTo>
                  <a:lnTo>
                    <a:pt x="1072896" y="0"/>
                  </a:lnTo>
                  <a:lnTo>
                    <a:pt x="1072896" y="794512"/>
                  </a:lnTo>
                  <a:lnTo>
                    <a:pt x="0" y="794512"/>
                  </a:lnTo>
                  <a:lnTo>
                    <a:pt x="0" y="0"/>
                  </a:lnTo>
                  <a:close/>
                </a:path>
              </a:pathLst>
            </a:custGeom>
            <a:blipFill>
              <a:blip r:embed="rId38"/>
              <a:stretch>
                <a:fillRect t="-17952" b="-17952"/>
              </a:stretch>
            </a:blipFill>
          </p:spPr>
        </p:sp>
      </p:grpSp>
      <p:grpSp>
        <p:nvGrpSpPr>
          <p:cNvPr id="58" name="Group 58"/>
          <p:cNvGrpSpPr/>
          <p:nvPr/>
        </p:nvGrpSpPr>
        <p:grpSpPr>
          <a:xfrm>
            <a:off x="11981498" y="8377476"/>
            <a:ext cx="1082278" cy="829389"/>
            <a:chOff x="0" y="0"/>
            <a:chExt cx="1026160" cy="786384"/>
          </a:xfrm>
        </p:grpSpPr>
        <p:sp>
          <p:nvSpPr>
            <p:cNvPr id="59" name="Freeform 59">
              <a:hlinkClick r:id="rId39" tooltip="https://uis.edu.co/uis-transparencia-es/"/>
            </p:cNvPr>
            <p:cNvSpPr/>
            <p:nvPr/>
          </p:nvSpPr>
          <p:spPr>
            <a:xfrm>
              <a:off x="0" y="0"/>
              <a:ext cx="1026160" cy="786384"/>
            </a:xfrm>
            <a:custGeom>
              <a:avLst/>
              <a:gdLst/>
              <a:ahLst/>
              <a:cxnLst/>
              <a:rect l="l" t="t" r="r" b="b"/>
              <a:pathLst>
                <a:path w="1026160" h="786384">
                  <a:moveTo>
                    <a:pt x="0" y="0"/>
                  </a:moveTo>
                  <a:lnTo>
                    <a:pt x="1026160" y="0"/>
                  </a:lnTo>
                  <a:lnTo>
                    <a:pt x="1026160" y="786384"/>
                  </a:lnTo>
                  <a:lnTo>
                    <a:pt x="0" y="786384"/>
                  </a:lnTo>
                  <a:lnTo>
                    <a:pt x="0" y="0"/>
                  </a:lnTo>
                  <a:close/>
                </a:path>
              </a:pathLst>
            </a:custGeom>
            <a:blipFill>
              <a:blip r:embed="rId40"/>
              <a:stretch>
                <a:fillRect t="-15660" b="-15662"/>
              </a:stretch>
            </a:blipFill>
          </p:spPr>
        </p:sp>
      </p:grpSp>
      <p:grpSp>
        <p:nvGrpSpPr>
          <p:cNvPr id="60" name="Group 60"/>
          <p:cNvGrpSpPr/>
          <p:nvPr/>
        </p:nvGrpSpPr>
        <p:grpSpPr>
          <a:xfrm>
            <a:off x="15344061" y="8371046"/>
            <a:ext cx="1077992" cy="797243"/>
            <a:chOff x="0" y="0"/>
            <a:chExt cx="1022096" cy="755904"/>
          </a:xfrm>
        </p:grpSpPr>
        <p:sp>
          <p:nvSpPr>
            <p:cNvPr id="61" name="Freeform 61">
              <a:hlinkClick r:id="rId41" tooltip="https://uis.edu.co/peticiones-quejas-reclamos-sugerencias-o-denuncias-pqrsd/"/>
            </p:cNvPr>
            <p:cNvSpPr/>
            <p:nvPr/>
          </p:nvSpPr>
          <p:spPr>
            <a:xfrm>
              <a:off x="0" y="0"/>
              <a:ext cx="1022096" cy="755904"/>
            </a:xfrm>
            <a:custGeom>
              <a:avLst/>
              <a:gdLst/>
              <a:ahLst/>
              <a:cxnLst/>
              <a:rect l="l" t="t" r="r" b="b"/>
              <a:pathLst>
                <a:path w="1022096" h="755904">
                  <a:moveTo>
                    <a:pt x="0" y="0"/>
                  </a:moveTo>
                  <a:lnTo>
                    <a:pt x="1022096" y="0"/>
                  </a:lnTo>
                  <a:lnTo>
                    <a:pt x="1022096" y="755904"/>
                  </a:lnTo>
                  <a:lnTo>
                    <a:pt x="0" y="755904"/>
                  </a:lnTo>
                  <a:lnTo>
                    <a:pt x="0" y="0"/>
                  </a:lnTo>
                  <a:close/>
                </a:path>
              </a:pathLst>
            </a:custGeom>
            <a:blipFill>
              <a:blip r:embed="rId42"/>
              <a:stretch>
                <a:fillRect t="-18040" b="-18040"/>
              </a:stretch>
            </a:blipFill>
          </p:spPr>
        </p:sp>
      </p:grpSp>
      <p:grpSp>
        <p:nvGrpSpPr>
          <p:cNvPr id="62" name="Group 62"/>
          <p:cNvGrpSpPr/>
          <p:nvPr/>
        </p:nvGrpSpPr>
        <p:grpSpPr>
          <a:xfrm>
            <a:off x="15262662" y="115568"/>
            <a:ext cx="2265739" cy="1137812"/>
            <a:chOff x="0" y="0"/>
            <a:chExt cx="2148256" cy="1078814"/>
          </a:xfrm>
        </p:grpSpPr>
        <p:sp>
          <p:nvSpPr>
            <p:cNvPr id="63" name="Freeform 63"/>
            <p:cNvSpPr/>
            <p:nvPr/>
          </p:nvSpPr>
          <p:spPr>
            <a:xfrm>
              <a:off x="0" y="0"/>
              <a:ext cx="2148205" cy="1078865"/>
            </a:xfrm>
            <a:custGeom>
              <a:avLst/>
              <a:gdLst/>
              <a:ahLst/>
              <a:cxnLst/>
              <a:rect l="l" t="t" r="r" b="b"/>
              <a:pathLst>
                <a:path w="2148205" h="1078865">
                  <a:moveTo>
                    <a:pt x="0" y="0"/>
                  </a:moveTo>
                  <a:lnTo>
                    <a:pt x="2148205" y="0"/>
                  </a:lnTo>
                  <a:lnTo>
                    <a:pt x="2148205" y="1078865"/>
                  </a:lnTo>
                  <a:lnTo>
                    <a:pt x="0" y="1078865"/>
                  </a:lnTo>
                  <a:lnTo>
                    <a:pt x="0" y="0"/>
                  </a:lnTo>
                  <a:close/>
                </a:path>
              </a:pathLst>
            </a:custGeom>
            <a:blipFill>
              <a:blip r:embed="rId43"/>
              <a:stretch>
                <a:fillRect r="-2" b="4"/>
              </a:stretch>
            </a:blipFill>
          </p:spPr>
        </p:sp>
      </p:grpSp>
      <p:grpSp>
        <p:nvGrpSpPr>
          <p:cNvPr id="64" name="Group 64"/>
          <p:cNvGrpSpPr/>
          <p:nvPr/>
        </p:nvGrpSpPr>
        <p:grpSpPr>
          <a:xfrm rot="-258847">
            <a:off x="15231669" y="7256132"/>
            <a:ext cx="525800" cy="450401"/>
            <a:chOff x="0" y="0"/>
            <a:chExt cx="900163" cy="771080"/>
          </a:xfrm>
        </p:grpSpPr>
        <p:sp>
          <p:nvSpPr>
            <p:cNvPr id="65" name="Freeform 65"/>
            <p:cNvSpPr/>
            <p:nvPr/>
          </p:nvSpPr>
          <p:spPr>
            <a:xfrm>
              <a:off x="0" y="0"/>
              <a:ext cx="900176" cy="771144"/>
            </a:xfrm>
            <a:custGeom>
              <a:avLst/>
              <a:gdLst/>
              <a:ahLst/>
              <a:cxnLst/>
              <a:rect l="l" t="t" r="r" b="b"/>
              <a:pathLst>
                <a:path w="900176" h="771144">
                  <a:moveTo>
                    <a:pt x="0" y="0"/>
                  </a:moveTo>
                  <a:lnTo>
                    <a:pt x="900176" y="0"/>
                  </a:lnTo>
                  <a:lnTo>
                    <a:pt x="900176" y="771144"/>
                  </a:lnTo>
                  <a:lnTo>
                    <a:pt x="0" y="771144"/>
                  </a:lnTo>
                  <a:lnTo>
                    <a:pt x="0" y="0"/>
                  </a:lnTo>
                  <a:close/>
                </a:path>
              </a:pathLst>
            </a:custGeom>
            <a:blipFill>
              <a:blip r:embed="rId44"/>
              <a:stretch>
                <a:fillRect t="-2964" r="1" b="-2957"/>
              </a:stretch>
            </a:blipFill>
          </p:spPr>
        </p:sp>
      </p:grpSp>
      <p:sp>
        <p:nvSpPr>
          <p:cNvPr id="66" name="TextBox 51">
            <a:hlinkClick r:id="rId45"/>
            <a:extLst>
              <a:ext uri="{FF2B5EF4-FFF2-40B4-BE49-F238E27FC236}">
                <a16:creationId xmlns:a16="http://schemas.microsoft.com/office/drawing/2014/main" id="{9CFE2C38-54C3-49FB-A606-EBCB808A75AC}"/>
              </a:ext>
            </a:extLst>
          </p:cNvPr>
          <p:cNvSpPr txBox="1"/>
          <p:nvPr/>
        </p:nvSpPr>
        <p:spPr>
          <a:xfrm>
            <a:off x="13343091" y="5376901"/>
            <a:ext cx="3569201" cy="320601"/>
          </a:xfrm>
          <a:prstGeom prst="rect">
            <a:avLst/>
          </a:prstGeom>
        </p:spPr>
        <p:txBody>
          <a:bodyPr lIns="0" tIns="0" rIns="0" bIns="0" rtlCol="0" anchor="t">
            <a:spAutoFit/>
          </a:bodyPr>
          <a:lstStyle/>
          <a:p>
            <a:pPr algn="ctr">
              <a:lnSpc>
                <a:spcPts val="2531"/>
              </a:lnSpc>
            </a:pPr>
            <a:r>
              <a:rPr lang="en-US" sz="2109" u="sng" spc="-112" dirty="0">
                <a:solidFill>
                  <a:srgbClr val="0000FF"/>
                </a:solidFill>
                <a:latin typeface="Humanst521 BT" panose="020B0602020204020204" pitchFamily="34" charset="0"/>
                <a:ea typeface="Trebuchet MS"/>
                <a:cs typeface="Trebuchet MS"/>
                <a:sym typeface="Trebuchet MS"/>
                <a:hlinkClick r:id="rId45" tooltip="mailto:atencionalciudadano@uis.edu.co"/>
              </a:rPr>
              <a:t>ventanilla.virtual@uis.edu.co</a:t>
            </a:r>
            <a:endParaRPr lang="en-US" sz="2109" u="sng" spc="-112" dirty="0">
              <a:solidFill>
                <a:srgbClr val="0000FF"/>
              </a:solidFill>
              <a:latin typeface="Humanst521 BT" panose="020B0602020204020204" pitchFamily="34" charset="0"/>
              <a:ea typeface="Trebuchet MS"/>
              <a:cs typeface="Trebuchet MS"/>
              <a:sym typeface="Trebuchet MS"/>
              <a:hlinkClick r:id="rId32" tooltip="mailto:atencionalciudadano@uis.edu.co"/>
            </a:endParaRPr>
          </a:p>
        </p:txBody>
      </p:sp>
      <p:sp>
        <p:nvSpPr>
          <p:cNvPr id="67" name="TextBox 51">
            <a:extLst>
              <a:ext uri="{FF2B5EF4-FFF2-40B4-BE49-F238E27FC236}">
                <a16:creationId xmlns:a16="http://schemas.microsoft.com/office/drawing/2014/main" id="{21374E5E-430D-40EB-8AE5-B166F2F704FF}"/>
              </a:ext>
            </a:extLst>
          </p:cNvPr>
          <p:cNvSpPr txBox="1"/>
          <p:nvPr/>
        </p:nvSpPr>
        <p:spPr>
          <a:xfrm>
            <a:off x="9367983" y="5965566"/>
            <a:ext cx="3569201" cy="320601"/>
          </a:xfrm>
          <a:prstGeom prst="rect">
            <a:avLst/>
          </a:prstGeom>
        </p:spPr>
        <p:txBody>
          <a:bodyPr lIns="0" tIns="0" rIns="0" bIns="0" rtlCol="0" anchor="t">
            <a:spAutoFit/>
          </a:bodyPr>
          <a:lstStyle/>
          <a:p>
            <a:pPr algn="ctr">
              <a:lnSpc>
                <a:spcPts val="2531"/>
              </a:lnSpc>
            </a:pPr>
            <a:r>
              <a:rPr lang="en-US" sz="2109" u="sng" spc="-112" dirty="0">
                <a:solidFill>
                  <a:srgbClr val="0000FF"/>
                </a:solidFill>
                <a:latin typeface="Humanst521 BT" panose="020B0602020204020204" pitchFamily="34" charset="0"/>
                <a:ea typeface="Trebuchet MS"/>
                <a:cs typeface="Trebuchet MS"/>
                <a:sym typeface="Trebuchet MS"/>
                <a:hlinkClick r:id="rId32" tooltip="mailto:atencionalciudadano@uis.edu.co"/>
              </a:rPr>
              <a:t>atencionalciudadano@uis.edu.co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0"/>
            <a:ext cx="17145000" cy="10287000"/>
            <a:chOff x="0" y="0"/>
            <a:chExt cx="16256000" cy="9753600"/>
          </a:xfrm>
        </p:grpSpPr>
        <p:sp>
          <p:nvSpPr>
            <p:cNvPr id="3" name="Freeform 3"/>
            <p:cNvSpPr/>
            <p:nvPr/>
          </p:nvSpPr>
          <p:spPr>
            <a:xfrm>
              <a:off x="0" y="0"/>
              <a:ext cx="16256000" cy="9753600"/>
            </a:xfrm>
            <a:custGeom>
              <a:avLst/>
              <a:gdLst/>
              <a:ahLst/>
              <a:cxnLst/>
              <a:rect l="l" t="t" r="r" b="b"/>
              <a:pathLst>
                <a:path w="16256000" h="9753600">
                  <a:moveTo>
                    <a:pt x="0" y="0"/>
                  </a:moveTo>
                  <a:lnTo>
                    <a:pt x="16256000" y="0"/>
                  </a:lnTo>
                  <a:lnTo>
                    <a:pt x="16256000" y="9753600"/>
                  </a:lnTo>
                  <a:lnTo>
                    <a:pt x="0" y="9753600"/>
                  </a:lnTo>
                  <a:lnTo>
                    <a:pt x="0" y="0"/>
                  </a:lnTo>
                  <a:close/>
                </a:path>
              </a:pathLst>
            </a:custGeom>
            <a:blipFill>
              <a:blip r:embed="rId2"/>
              <a:stretch>
                <a:fillRect/>
              </a:stretch>
            </a:blipFill>
          </p:spPr>
        </p:sp>
      </p:grpSp>
      <p:sp>
        <p:nvSpPr>
          <p:cNvPr id="4" name="TextBox 4"/>
          <p:cNvSpPr txBox="1"/>
          <p:nvPr/>
        </p:nvSpPr>
        <p:spPr>
          <a:xfrm>
            <a:off x="4536281" y="5510738"/>
            <a:ext cx="10253956" cy="610965"/>
          </a:xfrm>
          <a:prstGeom prst="rect">
            <a:avLst/>
          </a:prstGeom>
        </p:spPr>
        <p:txBody>
          <a:bodyPr lIns="0" tIns="0" rIns="0" bIns="0" rtlCol="0" anchor="t">
            <a:spAutoFit/>
          </a:bodyPr>
          <a:lstStyle/>
          <a:p>
            <a:pPr algn="l">
              <a:lnSpc>
                <a:spcPts val="4724"/>
              </a:lnSpc>
            </a:pPr>
            <a:r>
              <a:rPr lang="en-US" sz="3937" b="1" spc="-196">
                <a:solidFill>
                  <a:srgbClr val="7E7E7E"/>
                </a:solidFill>
                <a:latin typeface="Tahoma Bold"/>
                <a:ea typeface="Tahoma Bold"/>
                <a:cs typeface="Tahoma Bold"/>
                <a:sym typeface="Tahoma Bold"/>
              </a:rPr>
              <a:t>Control de cambios</a:t>
            </a:r>
          </a:p>
        </p:txBody>
      </p:sp>
      <p:graphicFrame>
        <p:nvGraphicFramePr>
          <p:cNvPr id="5" name="Table 5"/>
          <p:cNvGraphicFramePr>
            <a:graphicFrameLocks noGrp="1"/>
          </p:cNvGraphicFramePr>
          <p:nvPr>
            <p:extLst>
              <p:ext uri="{D42A27DB-BD31-4B8C-83A1-F6EECF244321}">
                <p14:modId xmlns:p14="http://schemas.microsoft.com/office/powerpoint/2010/main" val="144890840"/>
              </p:ext>
            </p:extLst>
          </p:nvPr>
        </p:nvGraphicFramePr>
        <p:xfrm>
          <a:off x="3249603" y="6750844"/>
          <a:ext cx="11769328" cy="2703329"/>
        </p:xfrm>
        <a:graphic>
          <a:graphicData uri="http://schemas.openxmlformats.org/drawingml/2006/table">
            <a:tbl>
              <a:tblPr/>
              <a:tblGrid>
                <a:gridCol w="1653483">
                  <a:extLst>
                    <a:ext uri="{9D8B030D-6E8A-4147-A177-3AD203B41FA5}">
                      <a16:colId xmlns:a16="http://schemas.microsoft.com/office/drawing/2014/main" val="20000"/>
                    </a:ext>
                  </a:extLst>
                </a:gridCol>
                <a:gridCol w="1726314">
                  <a:extLst>
                    <a:ext uri="{9D8B030D-6E8A-4147-A177-3AD203B41FA5}">
                      <a16:colId xmlns:a16="http://schemas.microsoft.com/office/drawing/2014/main" val="20001"/>
                    </a:ext>
                  </a:extLst>
                </a:gridCol>
                <a:gridCol w="8389531">
                  <a:extLst>
                    <a:ext uri="{9D8B030D-6E8A-4147-A177-3AD203B41FA5}">
                      <a16:colId xmlns:a16="http://schemas.microsoft.com/office/drawing/2014/main" val="20002"/>
                    </a:ext>
                  </a:extLst>
                </a:gridCol>
              </a:tblGrid>
              <a:tr h="547085">
                <a:tc>
                  <a:txBody>
                    <a:bodyPr/>
                    <a:lstStyle/>
                    <a:p>
                      <a:pPr algn="ctr">
                        <a:lnSpc>
                          <a:spcPts val="2025"/>
                        </a:lnSpc>
                        <a:defRPr/>
                      </a:pPr>
                      <a:r>
                        <a:rPr lang="en-US" sz="1687" b="1">
                          <a:solidFill>
                            <a:srgbClr val="000000"/>
                          </a:solidFill>
                          <a:latin typeface="Tahoma Bold"/>
                          <a:ea typeface="Tahoma Bold"/>
                          <a:cs typeface="Tahoma Bold"/>
                          <a:sym typeface="Tahoma Bold"/>
                        </a:rPr>
                        <a:t>VERSIÓN</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solidFill>
                      <a:srgbClr val="BEBEBE"/>
                    </a:solidFill>
                  </a:tcPr>
                </a:tc>
                <a:tc>
                  <a:txBody>
                    <a:bodyPr/>
                    <a:lstStyle/>
                    <a:p>
                      <a:pPr algn="ctr">
                        <a:lnSpc>
                          <a:spcPts val="2025"/>
                        </a:lnSpc>
                        <a:defRPr/>
                      </a:pPr>
                      <a:r>
                        <a:rPr lang="en-US" sz="1687" b="1">
                          <a:solidFill>
                            <a:srgbClr val="000000"/>
                          </a:solidFill>
                          <a:latin typeface="Tahoma Bold"/>
                          <a:ea typeface="Tahoma Bold"/>
                          <a:cs typeface="Tahoma Bold"/>
                          <a:sym typeface="Tahoma Bold"/>
                        </a:rPr>
                        <a:t>FECHA</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solidFill>
                      <a:srgbClr val="BEBEBE"/>
                    </a:solidFill>
                  </a:tcPr>
                </a:tc>
                <a:tc>
                  <a:txBody>
                    <a:bodyPr/>
                    <a:lstStyle/>
                    <a:p>
                      <a:pPr algn="ctr">
                        <a:lnSpc>
                          <a:spcPts val="2025"/>
                        </a:lnSpc>
                        <a:defRPr/>
                      </a:pPr>
                      <a:r>
                        <a:rPr lang="en-US" sz="1687" b="1">
                          <a:solidFill>
                            <a:srgbClr val="000000"/>
                          </a:solidFill>
                          <a:latin typeface="Tahoma Bold"/>
                          <a:ea typeface="Tahoma Bold"/>
                          <a:cs typeface="Tahoma Bold"/>
                          <a:sym typeface="Tahoma Bold"/>
                        </a:rPr>
                        <a:t>DESCRIPCIÓN DE CAMBIOS REALIZADOS</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693839">
                <a:tc>
                  <a:txBody>
                    <a:bodyPr/>
                    <a:lstStyle/>
                    <a:p>
                      <a:pPr algn="ctr">
                        <a:lnSpc>
                          <a:spcPts val="2531"/>
                        </a:lnSpc>
                        <a:defRPr/>
                      </a:pPr>
                      <a:r>
                        <a:rPr lang="en-US" sz="2109">
                          <a:solidFill>
                            <a:srgbClr val="000000"/>
                          </a:solidFill>
                          <a:latin typeface="Trebuchet MS"/>
                          <a:ea typeface="Trebuchet MS"/>
                          <a:cs typeface="Trebuchet MS"/>
                          <a:sym typeface="Trebuchet MS"/>
                        </a:rPr>
                        <a:t>2</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tc>
                  <a:txBody>
                    <a:bodyPr/>
                    <a:lstStyle/>
                    <a:p>
                      <a:pPr algn="ctr">
                        <a:lnSpc>
                          <a:spcPts val="2531"/>
                        </a:lnSpc>
                        <a:defRPr/>
                      </a:pPr>
                      <a:r>
                        <a:rPr lang="en-US" sz="2109">
                          <a:solidFill>
                            <a:srgbClr val="000000"/>
                          </a:solidFill>
                          <a:latin typeface="Trebuchet MS"/>
                          <a:ea typeface="Trebuchet MS"/>
                          <a:cs typeface="Trebuchet MS"/>
                          <a:sym typeface="Trebuchet MS"/>
                        </a:rPr>
                        <a:t>Marzo 2023</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tc>
                  <a:txBody>
                    <a:bodyPr/>
                    <a:lstStyle/>
                    <a:p>
                      <a:pPr algn="l">
                        <a:lnSpc>
                          <a:spcPts val="2531"/>
                        </a:lnSpc>
                        <a:defRPr/>
                      </a:pPr>
                      <a:r>
                        <a:rPr lang="es-CO" sz="2109" noProof="0">
                          <a:solidFill>
                            <a:srgbClr val="000000"/>
                          </a:solidFill>
                          <a:latin typeface="Trebuchet MS"/>
                          <a:ea typeface="Trebuchet MS"/>
                          <a:cs typeface="Trebuchet MS"/>
                          <a:sym typeface="Trebuchet MS"/>
                        </a:rPr>
                        <a:t>Actualización general del documento</a:t>
                      </a:r>
                      <a:endParaRPr lang="es-CO" sz="1100" noProof="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3839">
                <a:tc>
                  <a:txBody>
                    <a:bodyPr/>
                    <a:lstStyle/>
                    <a:p>
                      <a:pPr algn="ctr">
                        <a:lnSpc>
                          <a:spcPts val="2531"/>
                        </a:lnSpc>
                        <a:defRPr/>
                      </a:pPr>
                      <a:r>
                        <a:rPr lang="en-US" sz="2109">
                          <a:solidFill>
                            <a:srgbClr val="000000"/>
                          </a:solidFill>
                          <a:latin typeface="Trebuchet MS"/>
                          <a:ea typeface="Trebuchet MS"/>
                          <a:cs typeface="Trebuchet MS"/>
                          <a:sym typeface="Trebuchet MS"/>
                        </a:rPr>
                        <a:t>3</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tc>
                  <a:txBody>
                    <a:bodyPr/>
                    <a:lstStyle/>
                    <a:p>
                      <a:pPr algn="ctr">
                        <a:lnSpc>
                          <a:spcPts val="2531"/>
                        </a:lnSpc>
                        <a:defRPr/>
                      </a:pPr>
                      <a:r>
                        <a:rPr lang="en-US" sz="2109">
                          <a:solidFill>
                            <a:srgbClr val="000000"/>
                          </a:solidFill>
                          <a:latin typeface="Trebuchet MS"/>
                          <a:ea typeface="Trebuchet MS"/>
                          <a:cs typeface="Trebuchet MS"/>
                          <a:sym typeface="Trebuchet MS"/>
                        </a:rPr>
                        <a:t>Enero 2024</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tc>
                  <a:txBody>
                    <a:bodyPr/>
                    <a:lstStyle/>
                    <a:p>
                      <a:pPr algn="l">
                        <a:lnSpc>
                          <a:spcPts val="2531"/>
                        </a:lnSpc>
                        <a:defRPr/>
                      </a:pPr>
                      <a:r>
                        <a:rPr lang="es-CO" sz="2109" noProof="0">
                          <a:solidFill>
                            <a:srgbClr val="000000"/>
                          </a:solidFill>
                          <a:latin typeface="Trebuchet MS"/>
                          <a:ea typeface="Trebuchet MS"/>
                          <a:cs typeface="Trebuchet MS"/>
                          <a:sym typeface="Trebuchet MS"/>
                        </a:rPr>
                        <a:t>Se actualizan vínculos, diseño y estructura del documento </a:t>
                      </a:r>
                      <a:endParaRPr lang="es-CO" sz="1100" noProof="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8566">
                <a:tc>
                  <a:txBody>
                    <a:bodyPr/>
                    <a:lstStyle/>
                    <a:p>
                      <a:pPr algn="ctr">
                        <a:lnSpc>
                          <a:spcPts val="2531"/>
                        </a:lnSpc>
                        <a:defRPr/>
                      </a:pPr>
                      <a:r>
                        <a:rPr lang="en-US" sz="2109">
                          <a:solidFill>
                            <a:srgbClr val="000000"/>
                          </a:solidFill>
                          <a:latin typeface="Trebuchet MS"/>
                          <a:ea typeface="Trebuchet MS"/>
                          <a:cs typeface="Trebuchet MS"/>
                          <a:sym typeface="Trebuchet MS"/>
                        </a:rPr>
                        <a:t>4</a:t>
                      </a:r>
                      <a:endParaRPr lang="en-US" sz="110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tc>
                  <a:txBody>
                    <a:bodyPr/>
                    <a:lstStyle/>
                    <a:p>
                      <a:pPr algn="ctr">
                        <a:lnSpc>
                          <a:spcPts val="2531"/>
                        </a:lnSpc>
                        <a:defRPr/>
                      </a:pPr>
                      <a:r>
                        <a:rPr lang="en-US" sz="2109" dirty="0" err="1">
                          <a:solidFill>
                            <a:srgbClr val="000000"/>
                          </a:solidFill>
                          <a:latin typeface="Trebuchet MS"/>
                          <a:ea typeface="Trebuchet MS"/>
                          <a:cs typeface="Trebuchet MS"/>
                          <a:sym typeface="Trebuchet MS"/>
                        </a:rPr>
                        <a:t>Marzo</a:t>
                      </a:r>
                      <a:r>
                        <a:rPr lang="en-US" sz="2109" dirty="0">
                          <a:solidFill>
                            <a:srgbClr val="000000"/>
                          </a:solidFill>
                          <a:latin typeface="Trebuchet MS"/>
                          <a:ea typeface="Trebuchet MS"/>
                          <a:cs typeface="Trebuchet MS"/>
                          <a:sym typeface="Trebuchet MS"/>
                        </a:rPr>
                        <a:t> 2026</a:t>
                      </a:r>
                      <a:endParaRPr lang="en-US" sz="1100" dirty="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tc>
                  <a:txBody>
                    <a:bodyPr/>
                    <a:lstStyle/>
                    <a:p>
                      <a:pPr algn="l">
                        <a:lnSpc>
                          <a:spcPts val="2531"/>
                        </a:lnSpc>
                        <a:defRPr/>
                      </a:pPr>
                      <a:r>
                        <a:rPr lang="es-CO" sz="2109" noProof="0" dirty="0">
                          <a:solidFill>
                            <a:srgbClr val="000000"/>
                          </a:solidFill>
                          <a:latin typeface="Trebuchet MS"/>
                          <a:ea typeface="Trebuchet MS"/>
                          <a:cs typeface="Trebuchet MS"/>
                          <a:sym typeface="Trebuchet MS"/>
                        </a:rPr>
                        <a:t>Se adicionan los deberes de la Institución y se actualizan vínculos.</a:t>
                      </a:r>
                      <a:endParaRPr lang="es-CO" sz="1100" noProof="0" dirty="0"/>
                    </a:p>
                  </a:txBody>
                  <a:tcPr marL="8104" marR="8104" marT="8104" marB="8104" anchor="ctr">
                    <a:lnL w="17859" cap="flat" cmpd="sng" algn="ctr">
                      <a:solidFill>
                        <a:srgbClr val="000000"/>
                      </a:solidFill>
                      <a:prstDash val="solid"/>
                      <a:round/>
                      <a:headEnd type="none" w="med" len="med"/>
                      <a:tailEnd type="none" w="med" len="med"/>
                    </a:lnL>
                    <a:lnR w="17859" cap="flat" cmpd="sng" algn="ctr">
                      <a:solidFill>
                        <a:srgbClr val="000000"/>
                      </a:solidFill>
                      <a:prstDash val="solid"/>
                      <a:round/>
                      <a:headEnd type="none" w="med" len="med"/>
                      <a:tailEnd type="none" w="med" len="med"/>
                    </a:lnR>
                    <a:lnT w="17859" cap="flat" cmpd="sng" algn="ctr">
                      <a:solidFill>
                        <a:srgbClr val="000000"/>
                      </a:solidFill>
                      <a:prstDash val="solid"/>
                      <a:round/>
                      <a:headEnd type="none" w="med" len="med"/>
                      <a:tailEnd type="none" w="med" len="med"/>
                    </a:lnT>
                    <a:lnB w="1785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6"/>
          <p:cNvGrpSpPr/>
          <p:nvPr/>
        </p:nvGrpSpPr>
        <p:grpSpPr>
          <a:xfrm>
            <a:off x="3231748" y="1589489"/>
            <a:ext cx="11864702" cy="2821786"/>
            <a:chOff x="0" y="0"/>
            <a:chExt cx="11249495" cy="2675471"/>
          </a:xfrm>
        </p:grpSpPr>
        <p:sp>
          <p:nvSpPr>
            <p:cNvPr id="7" name="Freeform 7"/>
            <p:cNvSpPr/>
            <p:nvPr/>
          </p:nvSpPr>
          <p:spPr>
            <a:xfrm>
              <a:off x="16891" y="16891"/>
              <a:ext cx="11215751" cy="2641727"/>
            </a:xfrm>
            <a:custGeom>
              <a:avLst/>
              <a:gdLst/>
              <a:ahLst/>
              <a:cxnLst/>
              <a:rect l="l" t="t" r="r" b="b"/>
              <a:pathLst>
                <a:path w="11215751" h="2641727">
                  <a:moveTo>
                    <a:pt x="0" y="440309"/>
                  </a:moveTo>
                  <a:cubicBezTo>
                    <a:pt x="0" y="197104"/>
                    <a:pt x="199009" y="0"/>
                    <a:pt x="444627" y="0"/>
                  </a:cubicBezTo>
                  <a:lnTo>
                    <a:pt x="10771124" y="0"/>
                  </a:lnTo>
                  <a:cubicBezTo>
                    <a:pt x="11016615" y="0"/>
                    <a:pt x="11215751" y="197104"/>
                    <a:pt x="11215751" y="440309"/>
                  </a:cubicBezTo>
                  <a:lnTo>
                    <a:pt x="11215751" y="2201418"/>
                  </a:lnTo>
                  <a:cubicBezTo>
                    <a:pt x="11215751" y="2444623"/>
                    <a:pt x="11016742" y="2641727"/>
                    <a:pt x="10771124" y="2641727"/>
                  </a:cubicBezTo>
                  <a:lnTo>
                    <a:pt x="444627" y="2641727"/>
                  </a:lnTo>
                  <a:cubicBezTo>
                    <a:pt x="199136" y="2641727"/>
                    <a:pt x="0" y="2444623"/>
                    <a:pt x="0" y="2201418"/>
                  </a:cubicBezTo>
                  <a:close/>
                </a:path>
              </a:pathLst>
            </a:custGeom>
            <a:solidFill>
              <a:srgbClr val="FFFFFF"/>
            </a:solidFill>
          </p:spPr>
        </p:sp>
        <p:sp>
          <p:nvSpPr>
            <p:cNvPr id="8" name="Freeform 8"/>
            <p:cNvSpPr/>
            <p:nvPr/>
          </p:nvSpPr>
          <p:spPr>
            <a:xfrm>
              <a:off x="0" y="0"/>
              <a:ext cx="11249533" cy="2675509"/>
            </a:xfrm>
            <a:custGeom>
              <a:avLst/>
              <a:gdLst/>
              <a:ahLst/>
              <a:cxnLst/>
              <a:rect l="l" t="t" r="r" b="b"/>
              <a:pathLst>
                <a:path w="11249533" h="2675509">
                  <a:moveTo>
                    <a:pt x="0" y="457200"/>
                  </a:moveTo>
                  <a:cubicBezTo>
                    <a:pt x="0" y="204597"/>
                    <a:pt x="206756" y="0"/>
                    <a:pt x="461518" y="0"/>
                  </a:cubicBezTo>
                  <a:lnTo>
                    <a:pt x="10788015" y="0"/>
                  </a:lnTo>
                  <a:lnTo>
                    <a:pt x="10788015" y="16891"/>
                  </a:lnTo>
                  <a:lnTo>
                    <a:pt x="10788015" y="0"/>
                  </a:lnTo>
                  <a:cubicBezTo>
                    <a:pt x="11042777" y="0"/>
                    <a:pt x="11249533" y="204597"/>
                    <a:pt x="11249533" y="457200"/>
                  </a:cubicBezTo>
                  <a:lnTo>
                    <a:pt x="11232642" y="457200"/>
                  </a:lnTo>
                  <a:lnTo>
                    <a:pt x="11249533" y="457200"/>
                  </a:lnTo>
                  <a:lnTo>
                    <a:pt x="11249533" y="2218309"/>
                  </a:lnTo>
                  <a:lnTo>
                    <a:pt x="11232642" y="2218309"/>
                  </a:lnTo>
                  <a:lnTo>
                    <a:pt x="11249533" y="2218309"/>
                  </a:lnTo>
                  <a:cubicBezTo>
                    <a:pt x="11249533" y="2470912"/>
                    <a:pt x="11042777" y="2675509"/>
                    <a:pt x="10788015" y="2675509"/>
                  </a:cubicBezTo>
                  <a:lnTo>
                    <a:pt x="10788015" y="2658618"/>
                  </a:lnTo>
                  <a:lnTo>
                    <a:pt x="10788015" y="2675509"/>
                  </a:lnTo>
                  <a:lnTo>
                    <a:pt x="461518" y="2675509"/>
                  </a:lnTo>
                  <a:lnTo>
                    <a:pt x="461518" y="2658618"/>
                  </a:lnTo>
                  <a:lnTo>
                    <a:pt x="461518" y="2675509"/>
                  </a:lnTo>
                  <a:cubicBezTo>
                    <a:pt x="206756" y="2675509"/>
                    <a:pt x="0" y="2470912"/>
                    <a:pt x="0" y="2218309"/>
                  </a:cubicBezTo>
                  <a:lnTo>
                    <a:pt x="0" y="457200"/>
                  </a:lnTo>
                  <a:lnTo>
                    <a:pt x="16891" y="457200"/>
                  </a:lnTo>
                  <a:lnTo>
                    <a:pt x="0" y="457200"/>
                  </a:lnTo>
                  <a:moveTo>
                    <a:pt x="33909" y="457200"/>
                  </a:moveTo>
                  <a:lnTo>
                    <a:pt x="33909" y="2218309"/>
                  </a:lnTo>
                  <a:lnTo>
                    <a:pt x="16891" y="2218309"/>
                  </a:lnTo>
                  <a:lnTo>
                    <a:pt x="33909" y="2218309"/>
                  </a:lnTo>
                  <a:cubicBezTo>
                    <a:pt x="33909" y="2451989"/>
                    <a:pt x="225171" y="2641600"/>
                    <a:pt x="461518" y="2641600"/>
                  </a:cubicBezTo>
                  <a:lnTo>
                    <a:pt x="10788015" y="2641600"/>
                  </a:lnTo>
                  <a:cubicBezTo>
                    <a:pt x="11024362" y="2641600"/>
                    <a:pt x="11215624" y="2451862"/>
                    <a:pt x="11215624" y="2218309"/>
                  </a:cubicBezTo>
                  <a:lnTo>
                    <a:pt x="11215624" y="457200"/>
                  </a:lnTo>
                  <a:cubicBezTo>
                    <a:pt x="11215624" y="223520"/>
                    <a:pt x="11024362" y="33909"/>
                    <a:pt x="10788015" y="33909"/>
                  </a:cubicBezTo>
                  <a:lnTo>
                    <a:pt x="461518" y="33909"/>
                  </a:lnTo>
                  <a:lnTo>
                    <a:pt x="461518" y="16891"/>
                  </a:lnTo>
                  <a:lnTo>
                    <a:pt x="461518" y="33909"/>
                  </a:lnTo>
                  <a:cubicBezTo>
                    <a:pt x="225171" y="33909"/>
                    <a:pt x="33909" y="223520"/>
                    <a:pt x="33909" y="457200"/>
                  </a:cubicBezTo>
                  <a:close/>
                </a:path>
              </a:pathLst>
            </a:custGeom>
            <a:solidFill>
              <a:srgbClr val="1C334E"/>
            </a:solidFill>
          </p:spPr>
        </p:sp>
        <p:sp>
          <p:nvSpPr>
            <p:cNvPr id="9" name="TextBox 9"/>
            <p:cNvSpPr txBox="1"/>
            <p:nvPr/>
          </p:nvSpPr>
          <p:spPr>
            <a:xfrm>
              <a:off x="0" y="-9525"/>
              <a:ext cx="11249495" cy="2684996"/>
            </a:xfrm>
            <a:prstGeom prst="rect">
              <a:avLst/>
            </a:prstGeom>
          </p:spPr>
          <p:txBody>
            <a:bodyPr lIns="50800" tIns="50800" rIns="50800" bIns="50800" rtlCol="0" anchor="ctr"/>
            <a:lstStyle/>
            <a:p>
              <a:pPr algn="ctr">
                <a:lnSpc>
                  <a:spcPts val="4050"/>
                </a:lnSpc>
              </a:pPr>
              <a:r>
                <a:rPr lang="en-US" sz="3375" i="1" spc="-182">
                  <a:solidFill>
                    <a:srgbClr val="000000"/>
                  </a:solidFill>
                  <a:latin typeface="Humanst521 BT" panose="020B0602020204020204" pitchFamily="34" charset="0"/>
                  <a:ea typeface="Trebuchet MS Italics"/>
                  <a:cs typeface="Trebuchet MS Italics"/>
                  <a:sym typeface="Trebuchet MS Italics"/>
                </a:rPr>
                <a:t>Invitamos a nuestros grupos de interés a utilizar los diferentes canales dispuestos por la Universidad para brindarles información pertinente y permanente según sus necesidades o requerimientos.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861</Words>
  <Application>Microsoft Office PowerPoint</Application>
  <PresentationFormat>Personalizado</PresentationFormat>
  <Paragraphs>81</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Trebuchet MS Bold</vt:lpstr>
      <vt:lpstr>Tahoma Bold</vt:lpstr>
      <vt:lpstr>Arial</vt:lpstr>
      <vt:lpstr>Humanst521 BT</vt:lpstr>
      <vt:lpstr>Trebuchet MS</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Cumplir la Constitución Política, las leyes y la normativa dispuesta por la Institución.</dc:title>
  <dc:creator>UIS</dc:creator>
  <cp:lastModifiedBy>CONTROL INTERNO Y EVAL DE GESTION(7)</cp:lastModifiedBy>
  <cp:revision>9</cp:revision>
  <dcterms:created xsi:type="dcterms:W3CDTF">2006-08-16T00:00:00Z</dcterms:created>
  <dcterms:modified xsi:type="dcterms:W3CDTF">2026-03-13T13:58:30Z</dcterms:modified>
  <dc:identifier>DAHDxGe9p5E</dc:identifier>
</cp:coreProperties>
</file>